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3"/>
  </p:notesMasterIdLst>
  <p:handoutMasterIdLst>
    <p:handoutMasterId r:id="rId44"/>
  </p:handoutMasterIdLst>
  <p:sldIdLst>
    <p:sldId id="264" r:id="rId2"/>
    <p:sldId id="265" r:id="rId3"/>
    <p:sldId id="266" r:id="rId4"/>
    <p:sldId id="313" r:id="rId5"/>
    <p:sldId id="314" r:id="rId6"/>
    <p:sldId id="315" r:id="rId7"/>
    <p:sldId id="316" r:id="rId8"/>
    <p:sldId id="317" r:id="rId9"/>
    <p:sldId id="277" r:id="rId10"/>
    <p:sldId id="318"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19" r:id="rId24"/>
    <p:sldId id="333" r:id="rId25"/>
    <p:sldId id="334" r:id="rId26"/>
    <p:sldId id="332" r:id="rId27"/>
    <p:sldId id="336" r:id="rId28"/>
    <p:sldId id="337" r:id="rId29"/>
    <p:sldId id="338" r:id="rId30"/>
    <p:sldId id="339" r:id="rId31"/>
    <p:sldId id="340" r:id="rId32"/>
    <p:sldId id="335" r:id="rId33"/>
    <p:sldId id="342" r:id="rId34"/>
    <p:sldId id="343" r:id="rId35"/>
    <p:sldId id="344" r:id="rId36"/>
    <p:sldId id="345" r:id="rId37"/>
    <p:sldId id="346" r:id="rId38"/>
    <p:sldId id="341" r:id="rId39"/>
    <p:sldId id="348" r:id="rId40"/>
    <p:sldId id="349" r:id="rId41"/>
    <p:sldId id="350" r:id="rId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79320"/>
  </p:normalViewPr>
  <p:slideViewPr>
    <p:cSldViewPr snapToGrid="0" snapToObjects="1">
      <p:cViewPr varScale="1">
        <p:scale>
          <a:sx n="129" d="100"/>
          <a:sy n="129" d="100"/>
        </p:scale>
        <p:origin x="1254"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10/19/2022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a:p>
        </p:txBody>
      </p:sp>
    </p:spTree>
    <p:extLst>
      <p:ext uri="{BB962C8B-B14F-4D97-AF65-F5344CB8AC3E}">
        <p14:creationId xmlns:p14="http://schemas.microsoft.com/office/powerpoint/2010/main" val="268365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r>
              <a:rPr lang="en-US" dirty="0"/>
              <a:t>:</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422951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a:p>
        </p:txBody>
      </p:sp>
    </p:spTree>
    <p:extLst>
      <p:ext uri="{BB962C8B-B14F-4D97-AF65-F5344CB8AC3E}">
        <p14:creationId xmlns:p14="http://schemas.microsoft.com/office/powerpoint/2010/main" val="3691142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i="1" dirty="0"/>
              <a:t>, ]</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10" name="Picture Placeholder 2">
            <a:extLst>
              <a:ext uri="{FF2B5EF4-FFF2-40B4-BE49-F238E27FC236}">
                <a16:creationId xmlns:a16="http://schemas.microsoft.com/office/drawing/2014/main" id="{856F6833-A499-419E-B659-E8F31ADA6836}"/>
              </a:ext>
              <a:ext uri="{C183D7F6-B498-43B3-948B-1728B52AA6E4}">
                <adec:decorative xmlns:adec="http://schemas.microsoft.com/office/drawing/2017/decorative" val="1"/>
              </a:ext>
            </a:extLst>
          </p:cNvPr>
          <p:cNvPicPr>
            <a:picLocks noChangeAspect="1"/>
          </p:cNvPicPr>
          <p:nvPr userDrawn="1"/>
        </p:nvPicPr>
        <p:blipFill>
          <a:blip r:embed="rId4"/>
          <a:srcRect l="470" r="470"/>
          <a:stretch>
            <a:fillRect/>
          </a:stretch>
        </p:blipFill>
        <p:spPr bwMode="auto">
          <a:xfrm>
            <a:off x="240201" y="117786"/>
            <a:ext cx="33432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hyperlink" Target="http://validator.w3.org/"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56402" y="2478523"/>
            <a:ext cx="6402684" cy="672105"/>
          </a:xfrm>
        </p:spPr>
        <p:txBody>
          <a:bodyPr/>
          <a:lstStyle/>
          <a:p>
            <a:r>
              <a:rPr lang="en-US" dirty="0"/>
              <a:t>JavaScript for Web Warriors, 7e</a:t>
            </a:r>
            <a:br>
              <a:rPr lang="en-US" dirty="0"/>
            </a:br>
            <a:br>
              <a:rPr lang="en-US" dirty="0"/>
            </a:br>
            <a:r>
              <a:rPr lang="en-US" dirty="0"/>
              <a:t>Chapter 1: Introduction to JavaScript</a:t>
            </a:r>
          </a:p>
        </p:txBody>
      </p:sp>
      <p:sp>
        <p:nvSpPr>
          <p:cNvPr id="2" name="Footer Placeholder 1">
            <a:extLst>
              <a:ext uri="{FF2B5EF4-FFF2-40B4-BE49-F238E27FC236}">
                <a16:creationId xmlns:a16="http://schemas.microsoft.com/office/drawing/2014/main" id="{7DE9CD00-7927-4939-8B89-5CC89009F9B9}"/>
              </a:ext>
            </a:extLst>
          </p:cNvPr>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(8 of 11)</a:t>
            </a:r>
          </a:p>
        </p:txBody>
      </p:sp>
      <p:pic>
        <p:nvPicPr>
          <p:cNvPr id="7" name="Picture Placeholder 6" descr="An illustration depicting a three-tier client server system. A three-tier client server system is made up of a client tier, a processing tier, and a data storage tier. The processing tier and the data storage tier are usually server computers and can be just one server also. The interaction in a three-tier client server system occurs between the client, the processing tier, and the data storage tier and again in the reverse order. The client tier handles the user interface such as displaying the web browser and submits requests to the processing tier. The processing tier handles the interaction between the web browser client and the data storage tier. The data storage tier stores data in a database and returns requests presented by the processing tier.">
            <a:extLst>
              <a:ext uri="{FF2B5EF4-FFF2-40B4-BE49-F238E27FC236}">
                <a16:creationId xmlns:a16="http://schemas.microsoft.com/office/drawing/2014/main" id="{720063FB-FE3B-DB40-92A0-9B8C58F21A8B}"/>
              </a:ext>
            </a:extLst>
          </p:cNvPr>
          <p:cNvPicPr>
            <a:picLocks noGrp="1" noChangeAspect="1"/>
          </p:cNvPicPr>
          <p:nvPr>
            <p:ph type="pic" sz="quarter" idx="10"/>
          </p:nvPr>
        </p:nvPicPr>
        <p:blipFill>
          <a:blip r:embed="rId2"/>
          <a:stretch>
            <a:fillRect/>
          </a:stretch>
        </p:blipFill>
        <p:spPr>
          <a:xfrm>
            <a:off x="731520" y="1619556"/>
            <a:ext cx="8641080" cy="404678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617528" y="4070657"/>
            <a:ext cx="1837849" cy="1808163"/>
          </a:xfrm>
        </p:spPr>
        <p:txBody>
          <a:bodyPr/>
          <a:lstStyle/>
          <a:p>
            <a:r>
              <a:rPr lang="en-US" dirty="0"/>
              <a:t>Figure 1-5 A three-tier client/ server system</a:t>
            </a:r>
          </a:p>
        </p:txBody>
      </p:sp>
    </p:spTree>
    <p:extLst>
      <p:ext uri="{BB962C8B-B14F-4D97-AF65-F5344CB8AC3E}">
        <p14:creationId xmlns:p14="http://schemas.microsoft.com/office/powerpoint/2010/main" val="1781768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BE0E-5C1F-C544-90AE-11AB1D3D88F8}"/>
              </a:ext>
            </a:extLst>
          </p:cNvPr>
          <p:cNvSpPr>
            <a:spLocks noGrp="1"/>
          </p:cNvSpPr>
          <p:nvPr>
            <p:ph type="title"/>
          </p:nvPr>
        </p:nvSpPr>
        <p:spPr/>
        <p:txBody>
          <a:bodyPr/>
          <a:lstStyle/>
          <a:p>
            <a:r>
              <a:rPr lang="en-US" dirty="0"/>
              <a:t>Exploring the JavaScript Language (9 of 11)</a:t>
            </a:r>
          </a:p>
        </p:txBody>
      </p:sp>
      <p:sp>
        <p:nvSpPr>
          <p:cNvPr id="3" name="Text Placeholder 2">
            <a:extLst>
              <a:ext uri="{FF2B5EF4-FFF2-40B4-BE49-F238E27FC236}">
                <a16:creationId xmlns:a16="http://schemas.microsoft.com/office/drawing/2014/main" id="{24011C43-3F19-8C47-956A-B1F1AC34D5E6}"/>
              </a:ext>
            </a:extLst>
          </p:cNvPr>
          <p:cNvSpPr>
            <a:spLocks noGrp="1"/>
          </p:cNvSpPr>
          <p:nvPr>
            <p:ph type="body" sz="quarter" idx="17"/>
          </p:nvPr>
        </p:nvSpPr>
        <p:spPr/>
        <p:txBody>
          <a:bodyPr/>
          <a:lstStyle/>
          <a:p>
            <a:r>
              <a:rPr lang="en-US" dirty="0"/>
              <a:t>JavaScript and client-side scripting</a:t>
            </a:r>
          </a:p>
          <a:p>
            <a:pPr lvl="1"/>
            <a:r>
              <a:rPr lang="en-US" dirty="0"/>
              <a:t>HTML produces </a:t>
            </a:r>
            <a:r>
              <a:rPr lang="en-US" b="1" dirty="0">
                <a:solidFill>
                  <a:srgbClr val="004A78"/>
                </a:solidFill>
              </a:rPr>
              <a:t>static</a:t>
            </a:r>
            <a:r>
              <a:rPr lang="en-US" dirty="0"/>
              <a:t> documents, whereas </a:t>
            </a:r>
            <a:r>
              <a:rPr lang="en-US" b="1" dirty="0">
                <a:solidFill>
                  <a:srgbClr val="004A78"/>
                </a:solidFill>
              </a:rPr>
              <a:t>client-side scripting </a:t>
            </a:r>
            <a:r>
              <a:rPr lang="en-US" dirty="0"/>
              <a:t>provided by JavaScript can respond dynamically to user actions because it runs on a local browser (client)</a:t>
            </a:r>
          </a:p>
          <a:p>
            <a:pPr lvl="1"/>
            <a:r>
              <a:rPr lang="en-US" dirty="0"/>
              <a:t>Security concerns limit where JavaScript can be used, what files it can access/ commands it can run on the client’s system, and its direct interactions with web servers operating at the processing tier</a:t>
            </a:r>
          </a:p>
          <a:p>
            <a:r>
              <a:rPr lang="en-US" dirty="0"/>
              <a:t>Understanding server-side scripting</a:t>
            </a:r>
          </a:p>
          <a:p>
            <a:pPr lvl="1"/>
            <a:r>
              <a:rPr lang="en-US" b="1" dirty="0">
                <a:solidFill>
                  <a:srgbClr val="004A78"/>
                </a:solidFill>
              </a:rPr>
              <a:t>Server-side scripting: </a:t>
            </a:r>
            <a:r>
              <a:rPr lang="en-US" dirty="0"/>
              <a:t>programming using a scripting language (e.g., PHP, ASP.NET, Python, Ruby) that is executed from a web server</a:t>
            </a:r>
          </a:p>
          <a:p>
            <a:pPr lvl="1"/>
            <a:r>
              <a:rPr lang="en-US" dirty="0"/>
              <a:t>These languages work in the processing tier and can handle communication between the client and data storage tiers, often preparing and processing data</a:t>
            </a:r>
          </a:p>
          <a:p>
            <a:pPr lvl="1"/>
            <a:r>
              <a:rPr lang="en-US" dirty="0"/>
              <a:t>JavaScript and server-side scripts operate in separate environments but must work together to deliver interactive websites to users</a:t>
            </a:r>
          </a:p>
        </p:txBody>
      </p:sp>
    </p:spTree>
    <p:extLst>
      <p:ext uri="{BB962C8B-B14F-4D97-AF65-F5344CB8AC3E}">
        <p14:creationId xmlns:p14="http://schemas.microsoft.com/office/powerpoint/2010/main" val="88067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(10 of 11)</a:t>
            </a:r>
          </a:p>
        </p:txBody>
      </p:sp>
      <p:pic>
        <p:nvPicPr>
          <p:cNvPr id="7" name="Picture Placeholder 6" descr="&quot;An illustration depicts how a web server processes a server-side script. A web browser on a client computer sends the client request for a P H P script to the web server. The web server is installed with web server software. The scripting engine&#10;within the web server interprets and executes the server-side scripting code and translates the results into H T M L. The web server then, returns the H T M L to the requesting browser on the client computer.&quot;">
            <a:extLst>
              <a:ext uri="{FF2B5EF4-FFF2-40B4-BE49-F238E27FC236}">
                <a16:creationId xmlns:a16="http://schemas.microsoft.com/office/drawing/2014/main" id="{E6486147-C19D-A843-8A51-257BB03B61DD}"/>
              </a:ext>
            </a:extLst>
          </p:cNvPr>
          <p:cNvPicPr>
            <a:picLocks noGrp="1" noChangeAspect="1"/>
          </p:cNvPicPr>
          <p:nvPr>
            <p:ph type="pic" sz="quarter" idx="10"/>
          </p:nvPr>
        </p:nvPicPr>
        <p:blipFill>
          <a:blip r:embed="rId2"/>
          <a:stretch>
            <a:fillRect/>
          </a:stretch>
        </p:blipFill>
        <p:spPr>
          <a:xfrm>
            <a:off x="731519" y="1619557"/>
            <a:ext cx="9969009" cy="28054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4735286"/>
            <a:ext cx="3976406" cy="1143534"/>
          </a:xfrm>
        </p:spPr>
        <p:txBody>
          <a:bodyPr/>
          <a:lstStyle/>
          <a:p>
            <a:r>
              <a:rPr lang="en-US" dirty="0"/>
              <a:t>Figure 1-6 How a web server processes a server-side script</a:t>
            </a:r>
          </a:p>
        </p:txBody>
      </p:sp>
    </p:spTree>
    <p:extLst>
      <p:ext uri="{BB962C8B-B14F-4D97-AF65-F5344CB8AC3E}">
        <p14:creationId xmlns:p14="http://schemas.microsoft.com/office/powerpoint/2010/main" val="246261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1170-AF02-B747-9F97-9B2E09D9D46D}"/>
              </a:ext>
            </a:extLst>
          </p:cNvPr>
          <p:cNvSpPr>
            <a:spLocks noGrp="1"/>
          </p:cNvSpPr>
          <p:nvPr>
            <p:ph type="title"/>
          </p:nvPr>
        </p:nvSpPr>
        <p:spPr/>
        <p:txBody>
          <a:bodyPr/>
          <a:lstStyle/>
          <a:p>
            <a:r>
              <a:rPr lang="en-US" dirty="0"/>
              <a:t>Exploring the JavaScript Language (11 of 11)</a:t>
            </a:r>
          </a:p>
        </p:txBody>
      </p:sp>
      <p:sp>
        <p:nvSpPr>
          <p:cNvPr id="3" name="Text Placeholder 2">
            <a:extLst>
              <a:ext uri="{FF2B5EF4-FFF2-40B4-BE49-F238E27FC236}">
                <a16:creationId xmlns:a16="http://schemas.microsoft.com/office/drawing/2014/main" id="{CBF8BE32-02A8-A542-9906-F6D0DC0A2D2C}"/>
              </a:ext>
            </a:extLst>
          </p:cNvPr>
          <p:cNvSpPr>
            <a:spLocks noGrp="1"/>
          </p:cNvSpPr>
          <p:nvPr>
            <p:ph type="body" sz="quarter" idx="17"/>
          </p:nvPr>
        </p:nvSpPr>
        <p:spPr/>
        <p:txBody>
          <a:bodyPr/>
          <a:lstStyle/>
          <a:p>
            <a:r>
              <a:rPr lang="en-US" dirty="0"/>
              <a:t>Should you use client-side or server-side scripting?</a:t>
            </a:r>
          </a:p>
          <a:p>
            <a:pPr lvl="1"/>
            <a:r>
              <a:rPr lang="en-US" dirty="0"/>
              <a:t>Allow the client to handle the user interface processing and other light processing such as data validation</a:t>
            </a:r>
          </a:p>
          <a:p>
            <a:pPr lvl="1"/>
            <a:r>
              <a:rPr lang="en-US" dirty="0"/>
              <a:t>Allow the web server to perform intensive calculations and data storage</a:t>
            </a:r>
          </a:p>
          <a:p>
            <a:pPr lvl="1"/>
            <a:r>
              <a:rPr lang="en-US" dirty="0"/>
              <a:t>Performing some processing on the client is beneficial because:</a:t>
            </a:r>
          </a:p>
          <a:p>
            <a:pPr lvl="2"/>
            <a:r>
              <a:rPr lang="en-US" dirty="0"/>
              <a:t>Processing power is not limited to the capabilities of the server when processing is distributed among multiple client devices using a web application</a:t>
            </a:r>
          </a:p>
          <a:p>
            <a:pPr lvl="2"/>
            <a:r>
              <a:rPr lang="en-US" dirty="0"/>
              <a:t>Transfer times across the Internet are minimized, increasing speed</a:t>
            </a:r>
          </a:p>
          <a:p>
            <a:pPr lvl="2"/>
            <a:r>
              <a:rPr lang="en-US" dirty="0"/>
              <a:t>Server resource requirements (infrastructure, power use) are decreased, reducing costs</a:t>
            </a:r>
          </a:p>
        </p:txBody>
      </p:sp>
    </p:spTree>
    <p:extLst>
      <p:ext uri="{BB962C8B-B14F-4D97-AF65-F5344CB8AC3E}">
        <p14:creationId xmlns:p14="http://schemas.microsoft.com/office/powerpoint/2010/main" val="2230523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7D72-6EB8-6F4A-A2D9-64A54A6CF6A7}"/>
              </a:ext>
            </a:extLst>
          </p:cNvPr>
          <p:cNvSpPr>
            <a:spLocks noGrp="1"/>
          </p:cNvSpPr>
          <p:nvPr>
            <p:ph type="title"/>
          </p:nvPr>
        </p:nvSpPr>
        <p:spPr/>
        <p:txBody>
          <a:bodyPr/>
          <a:lstStyle/>
          <a:p>
            <a:r>
              <a:rPr lang="en-US" dirty="0"/>
              <a:t>Writing a JavaScript Program (1 of 10)</a:t>
            </a:r>
          </a:p>
        </p:txBody>
      </p:sp>
      <p:sp>
        <p:nvSpPr>
          <p:cNvPr id="3" name="Text Placeholder 2">
            <a:extLst>
              <a:ext uri="{FF2B5EF4-FFF2-40B4-BE49-F238E27FC236}">
                <a16:creationId xmlns:a16="http://schemas.microsoft.com/office/drawing/2014/main" id="{75355B6A-EF26-6E48-B8B2-3526541D52F6}"/>
              </a:ext>
            </a:extLst>
          </p:cNvPr>
          <p:cNvSpPr>
            <a:spLocks noGrp="1"/>
          </p:cNvSpPr>
          <p:nvPr>
            <p:ph type="body" sz="quarter" idx="17"/>
          </p:nvPr>
        </p:nvSpPr>
        <p:spPr/>
        <p:txBody>
          <a:bodyPr/>
          <a:lstStyle/>
          <a:p>
            <a:r>
              <a:rPr lang="en-US" dirty="0"/>
              <a:t>IDEs and code editors</a:t>
            </a:r>
          </a:p>
          <a:p>
            <a:pPr lvl="1"/>
            <a:r>
              <a:rPr lang="en-US" dirty="0"/>
              <a:t>Use an </a:t>
            </a:r>
            <a:r>
              <a:rPr lang="en-US" b="1" dirty="0">
                <a:solidFill>
                  <a:srgbClr val="004A78"/>
                </a:solidFill>
              </a:rPr>
              <a:t>Integrated Development Environment (IDE) </a:t>
            </a:r>
            <a:r>
              <a:rPr lang="en-US" dirty="0"/>
              <a:t>to manage all of the facets of website development</a:t>
            </a:r>
          </a:p>
          <a:p>
            <a:pPr lvl="1"/>
            <a:r>
              <a:rPr lang="en-US" dirty="0"/>
              <a:t>Use a </a:t>
            </a:r>
            <a:r>
              <a:rPr lang="en-US" b="1" dirty="0">
                <a:solidFill>
                  <a:srgbClr val="004A78"/>
                </a:solidFill>
              </a:rPr>
              <a:t>code editor </a:t>
            </a:r>
            <a:r>
              <a:rPr lang="en-US" dirty="0"/>
              <a:t>to manage coding in HTML, CSS, and JavaScript within a graphical interface</a:t>
            </a:r>
          </a:p>
        </p:txBody>
      </p:sp>
    </p:spTree>
    <p:extLst>
      <p:ext uri="{BB962C8B-B14F-4D97-AF65-F5344CB8AC3E}">
        <p14:creationId xmlns:p14="http://schemas.microsoft.com/office/powerpoint/2010/main" val="135042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A497-3347-E144-BE67-EB922BA3D20B}"/>
              </a:ext>
            </a:extLst>
          </p:cNvPr>
          <p:cNvSpPr>
            <a:spLocks noGrp="1"/>
          </p:cNvSpPr>
          <p:nvPr>
            <p:ph type="title"/>
          </p:nvPr>
        </p:nvSpPr>
        <p:spPr/>
        <p:txBody>
          <a:bodyPr/>
          <a:lstStyle/>
          <a:p>
            <a:r>
              <a:rPr lang="en-US" dirty="0"/>
              <a:t>Writing a JavaScript Program (2 of 10)</a:t>
            </a:r>
          </a:p>
        </p:txBody>
      </p:sp>
      <p:pic>
        <p:nvPicPr>
          <p:cNvPr id="7" name="Picture Placeholder 6" descr="The completed web page for Tinley Xeriscapes that utilizes Java Script for enhanced functionality. The web page has a side panel with a list of plant names on the left. The names in the panel have a rollover effect created with a C S S pseudo-class. Next to the side panel is a picture with plants. The picture changes to show a plant when its name is clicked on the pane in the left. The page has a title on the top next to a plant icon and there are multiple tabs above the picture.">
            <a:extLst>
              <a:ext uri="{FF2B5EF4-FFF2-40B4-BE49-F238E27FC236}">
                <a16:creationId xmlns:a16="http://schemas.microsoft.com/office/drawing/2014/main" id="{71377202-8181-BA43-A97E-079292A732EE}"/>
              </a:ext>
            </a:extLst>
          </p:cNvPr>
          <p:cNvPicPr>
            <a:picLocks noGrp="1" noChangeAspect="1"/>
          </p:cNvPicPr>
          <p:nvPr>
            <p:ph type="pic" sz="quarter" idx="10"/>
          </p:nvPr>
        </p:nvPicPr>
        <p:blipFill>
          <a:blip r:embed="rId2"/>
          <a:stretch>
            <a:fillRect/>
          </a:stretch>
        </p:blipFill>
        <p:spPr>
          <a:xfrm>
            <a:off x="731519" y="1619557"/>
            <a:ext cx="6660947" cy="3850514"/>
          </a:xfrm>
        </p:spPr>
      </p:pic>
      <p:sp>
        <p:nvSpPr>
          <p:cNvPr id="4" name="Text Placeholder 3">
            <a:extLst>
              <a:ext uri="{FF2B5EF4-FFF2-40B4-BE49-F238E27FC236}">
                <a16:creationId xmlns:a16="http://schemas.microsoft.com/office/drawing/2014/main" id="{117313A9-1F29-024A-9C1C-9AE3AFEDFEF6}"/>
              </a:ext>
            </a:extLst>
          </p:cNvPr>
          <p:cNvSpPr>
            <a:spLocks noGrp="1"/>
          </p:cNvSpPr>
          <p:nvPr>
            <p:ph type="body" sz="quarter" idx="11"/>
          </p:nvPr>
        </p:nvSpPr>
        <p:spPr/>
        <p:txBody>
          <a:bodyPr/>
          <a:lstStyle/>
          <a:p>
            <a:r>
              <a:rPr lang="en-US" dirty="0"/>
              <a:t>Figure 1-7 Completed Tinley Xeriscapes Plants page using JavaScript</a:t>
            </a:r>
          </a:p>
          <a:p>
            <a:endParaRPr lang="en-US" dirty="0"/>
          </a:p>
          <a:p>
            <a:r>
              <a:rPr lang="en-US" i="1" dirty="0"/>
              <a:t>U.S. Department of Agriculture</a:t>
            </a:r>
          </a:p>
        </p:txBody>
      </p:sp>
    </p:spTree>
    <p:extLst>
      <p:ext uri="{BB962C8B-B14F-4D97-AF65-F5344CB8AC3E}">
        <p14:creationId xmlns:p14="http://schemas.microsoft.com/office/powerpoint/2010/main" val="180070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D930-1B42-7442-9795-AAC4D0AEFFC8}"/>
              </a:ext>
            </a:extLst>
          </p:cNvPr>
          <p:cNvSpPr>
            <a:spLocks noGrp="1"/>
          </p:cNvSpPr>
          <p:nvPr>
            <p:ph type="title"/>
          </p:nvPr>
        </p:nvSpPr>
        <p:spPr/>
        <p:txBody>
          <a:bodyPr/>
          <a:lstStyle/>
          <a:p>
            <a:r>
              <a:rPr lang="en-US" dirty="0"/>
              <a:t>Writing a JavaScript Program (3 of 10)</a:t>
            </a:r>
          </a:p>
        </p:txBody>
      </p:sp>
      <p:sp>
        <p:nvSpPr>
          <p:cNvPr id="3" name="Text Placeholder 2">
            <a:extLst>
              <a:ext uri="{FF2B5EF4-FFF2-40B4-BE49-F238E27FC236}">
                <a16:creationId xmlns:a16="http://schemas.microsoft.com/office/drawing/2014/main" id="{4F302A12-3322-F64E-8D26-19025355CA9F}"/>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script</a:t>
            </a:r>
            <a:r>
              <a:rPr lang="en-US" dirty="0"/>
              <a:t> element</a:t>
            </a:r>
          </a:p>
          <a:p>
            <a:pPr lvl="1"/>
            <a:r>
              <a:rPr lang="en-US" dirty="0"/>
              <a:t>Syntax for embedding JavaScript code in a web page’s HTML file:</a:t>
            </a:r>
            <a:br>
              <a:rPr lang="en-US" dirty="0"/>
            </a:br>
            <a:r>
              <a:rPr lang="en-US" dirty="0">
                <a:latin typeface="Courier New" panose="02070309020205020404" pitchFamily="49" charset="0"/>
                <a:cs typeface="Courier New" panose="02070309020205020404" pitchFamily="49" charset="0"/>
              </a:rPr>
              <a:t>&lt;script&gt;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&lt;/script&gt;</a:t>
            </a:r>
          </a:p>
          <a:p>
            <a:pPr lvl="1"/>
            <a:r>
              <a:rPr lang="en-US" dirty="0"/>
              <a:t>Browser stops loading the page and processes the statements when it encounters an embedded script</a:t>
            </a:r>
          </a:p>
          <a:p>
            <a:r>
              <a:rPr lang="en-US" dirty="0"/>
              <a:t>JavaScript statements</a:t>
            </a:r>
          </a:p>
          <a:p>
            <a:pPr lvl="1"/>
            <a:r>
              <a:rPr lang="en-US" dirty="0"/>
              <a:t>A JavaScript program is composed of </a:t>
            </a:r>
            <a:r>
              <a:rPr lang="en-US" b="1" dirty="0">
                <a:solidFill>
                  <a:srgbClr val="004A78"/>
                </a:solidFill>
              </a:rPr>
              <a:t>statements</a:t>
            </a:r>
            <a:r>
              <a:rPr lang="en-US" dirty="0"/>
              <a:t> (lines of code)</a:t>
            </a:r>
          </a:p>
          <a:p>
            <a:pPr lvl="1"/>
            <a:r>
              <a:rPr lang="en-US" dirty="0"/>
              <a:t>Sample statement showing optional (but desirable per convention) ending semicolon:</a:t>
            </a:r>
            <a:br>
              <a:rPr lang="en-US" dirty="0"/>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("&lt;p&gt;Plant choices&lt;/&gt;");</a:t>
            </a:r>
          </a:p>
        </p:txBody>
      </p:sp>
    </p:spTree>
    <p:extLst>
      <p:ext uri="{BB962C8B-B14F-4D97-AF65-F5344CB8AC3E}">
        <p14:creationId xmlns:p14="http://schemas.microsoft.com/office/powerpoint/2010/main" val="3077329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DF3F-355F-DF4F-8FED-CEF302D9C03B}"/>
              </a:ext>
            </a:extLst>
          </p:cNvPr>
          <p:cNvSpPr>
            <a:spLocks noGrp="1"/>
          </p:cNvSpPr>
          <p:nvPr>
            <p:ph type="title"/>
          </p:nvPr>
        </p:nvSpPr>
        <p:spPr/>
        <p:txBody>
          <a:bodyPr/>
          <a:lstStyle/>
          <a:p>
            <a:r>
              <a:rPr lang="en-US" dirty="0"/>
              <a:t>Writing a JavaScript Program (4 of 10)</a:t>
            </a:r>
          </a:p>
        </p:txBody>
      </p:sp>
      <p:pic>
        <p:nvPicPr>
          <p:cNvPr id="7" name="Picture Placeholder 6" descr="A figure listing a code block that shows how a script element can be added to H T M L code.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once: Left single angle bracket, fig caption, i d, equals, left double quotation mark, i m g Caption, right double quotation mark, right single angle bracket. Line 5, indented 3 times: left single angle bracket, script, right single angle bracket.  Line 6, indented 3 times: left single angle bracket, forward slash, script, right single angle bracket. Line 7, indented twice: left single angle bracket, forward slash, fig caption, right single angle bracket. Line 8, indented once: left single angle bracket, forward slash, figure, right single angle bracket. Line 9: Left single angle bracket, forward slash, article, right single angle bracket. In lines 5 and 6 of the above code, the script element encloses JavaScript code within an H T M L file.">
            <a:extLst>
              <a:ext uri="{FF2B5EF4-FFF2-40B4-BE49-F238E27FC236}">
                <a16:creationId xmlns:a16="http://schemas.microsoft.com/office/drawing/2014/main" id="{788836F2-890D-4E4A-8778-294FD8CE76F6}"/>
              </a:ext>
            </a:extLst>
          </p:cNvPr>
          <p:cNvPicPr>
            <a:picLocks noGrp="1" noChangeAspect="1"/>
          </p:cNvPicPr>
          <p:nvPr>
            <p:ph type="pic" sz="quarter" idx="10"/>
          </p:nvPr>
        </p:nvPicPr>
        <p:blipFill>
          <a:blip r:embed="rId2"/>
          <a:stretch>
            <a:fillRect/>
          </a:stretch>
        </p:blipFill>
        <p:spPr>
          <a:xfrm>
            <a:off x="731519" y="1619557"/>
            <a:ext cx="6479641" cy="2451100"/>
          </a:xfrm>
        </p:spPr>
      </p:pic>
      <p:sp>
        <p:nvSpPr>
          <p:cNvPr id="4" name="Text Placeholder 3">
            <a:extLst>
              <a:ext uri="{FF2B5EF4-FFF2-40B4-BE49-F238E27FC236}">
                <a16:creationId xmlns:a16="http://schemas.microsoft.com/office/drawing/2014/main" id="{B9850C37-6DED-D440-A01B-67F7D5B8342C}"/>
              </a:ext>
            </a:extLst>
          </p:cNvPr>
          <p:cNvSpPr>
            <a:spLocks noGrp="1"/>
          </p:cNvSpPr>
          <p:nvPr>
            <p:ph type="body" sz="quarter" idx="11"/>
          </p:nvPr>
        </p:nvSpPr>
        <p:spPr/>
        <p:txBody>
          <a:bodyPr/>
          <a:lstStyle/>
          <a:p>
            <a:r>
              <a:rPr lang="en-US" dirty="0"/>
              <a:t>Figure 1-8 Adding a </a:t>
            </a:r>
            <a:r>
              <a:rPr lang="en-US" dirty="0">
                <a:latin typeface="Courier New" panose="02070309020205020404" pitchFamily="49" charset="0"/>
                <a:cs typeface="Courier New" panose="02070309020205020404" pitchFamily="49" charset="0"/>
              </a:rPr>
              <a:t>script</a:t>
            </a:r>
            <a:r>
              <a:rPr lang="en-US" dirty="0"/>
              <a:t> element</a:t>
            </a:r>
          </a:p>
        </p:txBody>
      </p:sp>
    </p:spTree>
    <p:extLst>
      <p:ext uri="{BB962C8B-B14F-4D97-AF65-F5344CB8AC3E}">
        <p14:creationId xmlns:p14="http://schemas.microsoft.com/office/powerpoint/2010/main" val="364234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A0F7-3976-1645-B3C4-38D6177F1967}"/>
              </a:ext>
            </a:extLst>
          </p:cNvPr>
          <p:cNvSpPr>
            <a:spLocks noGrp="1"/>
          </p:cNvSpPr>
          <p:nvPr>
            <p:ph type="title"/>
          </p:nvPr>
        </p:nvSpPr>
        <p:spPr/>
        <p:txBody>
          <a:bodyPr/>
          <a:lstStyle/>
          <a:p>
            <a:r>
              <a:rPr lang="en-US" dirty="0"/>
              <a:t>Writing a JavaScript Program (5 of 10)</a:t>
            </a:r>
          </a:p>
        </p:txBody>
      </p:sp>
      <p:sp>
        <p:nvSpPr>
          <p:cNvPr id="3" name="Text Placeholder 2">
            <a:extLst>
              <a:ext uri="{FF2B5EF4-FFF2-40B4-BE49-F238E27FC236}">
                <a16:creationId xmlns:a16="http://schemas.microsoft.com/office/drawing/2014/main" id="{2E082556-537D-1543-850B-1DA76AC3F3DB}"/>
              </a:ext>
            </a:extLst>
          </p:cNvPr>
          <p:cNvSpPr>
            <a:spLocks noGrp="1"/>
          </p:cNvSpPr>
          <p:nvPr>
            <p:ph type="body" sz="quarter" idx="17"/>
          </p:nvPr>
        </p:nvSpPr>
        <p:spPr/>
        <p:txBody>
          <a:bodyPr/>
          <a:lstStyle/>
          <a:p>
            <a:r>
              <a:rPr lang="en-US" dirty="0"/>
              <a:t>Understanding JavaScript objects</a:t>
            </a:r>
          </a:p>
          <a:p>
            <a:pPr lvl="1"/>
            <a:r>
              <a:rPr lang="en-US" dirty="0"/>
              <a:t>JavaScript is considered an object-based programming language</a:t>
            </a:r>
          </a:p>
          <a:p>
            <a:pPr lvl="1"/>
            <a:r>
              <a:rPr lang="en-US" b="1" dirty="0">
                <a:solidFill>
                  <a:srgbClr val="004A78"/>
                </a:solidFill>
              </a:rPr>
              <a:t>Object</a:t>
            </a:r>
            <a:r>
              <a:rPr lang="en-US" dirty="0"/>
              <a:t>: programming code (including methods) and data (properties) that can be treated as an individual unit or component</a:t>
            </a:r>
          </a:p>
          <a:p>
            <a:pPr lvl="1"/>
            <a:r>
              <a:rPr lang="en-US" b="1" dirty="0">
                <a:solidFill>
                  <a:srgbClr val="004A78"/>
                </a:solidFill>
              </a:rPr>
              <a:t>Procedure</a:t>
            </a:r>
            <a:r>
              <a:rPr lang="en-US" dirty="0"/>
              <a:t>: logical unit of a computer program consisting of a group of statements that perform a specific task</a:t>
            </a:r>
          </a:p>
          <a:p>
            <a:pPr lvl="1"/>
            <a:r>
              <a:rPr lang="en-US" b="1" dirty="0">
                <a:solidFill>
                  <a:srgbClr val="004A78"/>
                </a:solidFill>
              </a:rPr>
              <a:t>Method</a:t>
            </a:r>
            <a:r>
              <a:rPr lang="en-US" dirty="0"/>
              <a:t>: a procedure associated with an object</a:t>
            </a:r>
          </a:p>
          <a:p>
            <a:pPr lvl="2"/>
            <a:r>
              <a:rPr lang="en-US" dirty="0"/>
              <a:t>Sample method call on </a:t>
            </a:r>
            <a:r>
              <a:rPr lang="en-US" dirty="0" err="1">
                <a:latin typeface="Courier New" panose="02070309020205020404" pitchFamily="49" charset="0"/>
                <a:cs typeface="Courier New" panose="02070309020205020404" pitchFamily="49" charset="0"/>
              </a:rPr>
              <a:t>carLoan</a:t>
            </a:r>
            <a:r>
              <a:rPr lang="en-US" dirty="0"/>
              <a:t> object: </a:t>
            </a:r>
            <a:r>
              <a:rPr lang="en-US" dirty="0" err="1">
                <a:latin typeface="Courier New" panose="02070309020205020404" pitchFamily="49" charset="0"/>
                <a:cs typeface="Courier New" panose="02070309020205020404" pitchFamily="49" charset="0"/>
              </a:rPr>
              <a:t>carLoan.calcPayments</a:t>
            </a:r>
            <a:r>
              <a:rPr lang="en-US" dirty="0">
                <a:latin typeface="Courier New" panose="02070309020205020404" pitchFamily="49" charset="0"/>
                <a:cs typeface="Courier New" panose="02070309020205020404" pitchFamily="49" charset="0"/>
              </a:rPr>
              <a:t>(60)</a:t>
            </a:r>
          </a:p>
          <a:p>
            <a:pPr lvl="2"/>
            <a:r>
              <a:rPr lang="en-US" dirty="0"/>
              <a:t>Methods often require that you provide data (</a:t>
            </a:r>
            <a:r>
              <a:rPr lang="en-US" b="1" dirty="0">
                <a:solidFill>
                  <a:srgbClr val="004A78"/>
                </a:solidFill>
              </a:rPr>
              <a:t>argument</a:t>
            </a:r>
            <a:r>
              <a:rPr lang="en-US" dirty="0"/>
              <a:t>[s]) within the parentheses, which is known as </a:t>
            </a:r>
            <a:r>
              <a:rPr lang="en-US" b="1" dirty="0">
                <a:solidFill>
                  <a:srgbClr val="004A78"/>
                </a:solidFill>
              </a:rPr>
              <a:t>passing arguments</a:t>
            </a:r>
          </a:p>
          <a:p>
            <a:pPr lvl="1"/>
            <a:r>
              <a:rPr lang="en-US" b="1" dirty="0">
                <a:solidFill>
                  <a:srgbClr val="004A78"/>
                </a:solidFill>
              </a:rPr>
              <a:t>Property</a:t>
            </a:r>
            <a:r>
              <a:rPr lang="en-US" dirty="0"/>
              <a:t>: a piece of data associated with an object</a:t>
            </a:r>
          </a:p>
          <a:p>
            <a:pPr lvl="2"/>
            <a:r>
              <a:rPr lang="en-US" dirty="0"/>
              <a:t>Sample statement assigning a value for the </a:t>
            </a:r>
            <a:r>
              <a:rPr lang="en-US" dirty="0">
                <a:latin typeface="Courier New" panose="02070309020205020404" pitchFamily="49" charset="0"/>
                <a:cs typeface="Courier New" panose="02070309020205020404" pitchFamily="49" charset="0"/>
              </a:rPr>
              <a:t>interest</a:t>
            </a:r>
            <a:r>
              <a:rPr lang="en-US" dirty="0"/>
              <a:t> property of the </a:t>
            </a:r>
            <a:r>
              <a:rPr lang="en-US" dirty="0" err="1">
                <a:latin typeface="Courier New" panose="02070309020205020404" pitchFamily="49" charset="0"/>
                <a:cs typeface="Courier New" panose="02070309020205020404" pitchFamily="49" charset="0"/>
              </a:rPr>
              <a:t>carLoan</a:t>
            </a:r>
            <a:r>
              <a:rPr lang="en-US" dirty="0"/>
              <a:t> object: </a:t>
            </a:r>
            <a:r>
              <a:rPr lang="en-US" dirty="0" err="1">
                <a:latin typeface="Courier New" panose="02070309020205020404" pitchFamily="49" charset="0"/>
                <a:cs typeface="Courier New" panose="02070309020205020404" pitchFamily="49" charset="0"/>
              </a:rPr>
              <a:t>carLoan.interest</a:t>
            </a:r>
            <a:r>
              <a:rPr lang="en-US" dirty="0">
                <a:latin typeface="Courier New" panose="02070309020205020404" pitchFamily="49" charset="0"/>
                <a:cs typeface="Courier New" panose="02070309020205020404" pitchFamily="49" charset="0"/>
              </a:rPr>
              <a:t> = .0349;</a:t>
            </a:r>
          </a:p>
        </p:txBody>
      </p:sp>
    </p:spTree>
    <p:extLst>
      <p:ext uri="{BB962C8B-B14F-4D97-AF65-F5344CB8AC3E}">
        <p14:creationId xmlns:p14="http://schemas.microsoft.com/office/powerpoint/2010/main" val="217205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CCCC-422D-C640-9400-CA78FF371C9E}"/>
              </a:ext>
            </a:extLst>
          </p:cNvPr>
          <p:cNvSpPr>
            <a:spLocks noGrp="1"/>
          </p:cNvSpPr>
          <p:nvPr>
            <p:ph type="title"/>
          </p:nvPr>
        </p:nvSpPr>
        <p:spPr/>
        <p:txBody>
          <a:bodyPr/>
          <a:lstStyle/>
          <a:p>
            <a:r>
              <a:rPr lang="en-US" dirty="0"/>
              <a:t>Writing a JavaScript Program (6 of 10)</a:t>
            </a:r>
          </a:p>
        </p:txBody>
      </p:sp>
      <p:sp>
        <p:nvSpPr>
          <p:cNvPr id="3" name="Text Placeholder 2">
            <a:extLst>
              <a:ext uri="{FF2B5EF4-FFF2-40B4-BE49-F238E27FC236}">
                <a16:creationId xmlns:a16="http://schemas.microsoft.com/office/drawing/2014/main" id="{491E6B80-876D-EC48-9650-959F7C8A5AC2}"/>
              </a:ext>
            </a:extLst>
          </p:cNvPr>
          <p:cNvSpPr>
            <a:spLocks noGrp="1"/>
          </p:cNvSpPr>
          <p:nvPr>
            <p:ph type="body" sz="quarter" idx="17"/>
          </p:nvPr>
        </p:nvSpPr>
        <p:spPr/>
        <p:txBody>
          <a:bodyPr/>
          <a:lstStyle/>
          <a:p>
            <a:r>
              <a:rPr lang="en-US" dirty="0"/>
              <a:t>Using the </a:t>
            </a:r>
            <a:r>
              <a:rPr lang="en-US" dirty="0">
                <a:latin typeface="Courier New" panose="02070309020205020404" pitchFamily="49" charset="0"/>
                <a:cs typeface="Courier New" panose="02070309020205020404" pitchFamily="49" charset="0"/>
              </a:rPr>
              <a:t>write()</a:t>
            </a:r>
            <a:r>
              <a:rPr lang="en-US" dirty="0"/>
              <a:t> method</a:t>
            </a:r>
          </a:p>
          <a:p>
            <a:pPr lvl="1"/>
            <a:r>
              <a:rPr lang="en-US" dirty="0"/>
              <a:t>DOM's </a:t>
            </a:r>
            <a:r>
              <a:rPr lang="en-US" dirty="0">
                <a:latin typeface="Courier New" panose="02070309020205020404" pitchFamily="49" charset="0"/>
                <a:cs typeface="Courier New" panose="02070309020205020404" pitchFamily="49" charset="0"/>
              </a:rPr>
              <a:t>Document</a:t>
            </a:r>
            <a:r>
              <a:rPr lang="en-US" dirty="0"/>
              <a:t> object represents the entire content of the web page</a:t>
            </a:r>
          </a:p>
          <a:p>
            <a:pPr lvl="1"/>
            <a:r>
              <a:rPr lang="en-US" dirty="0"/>
              <a:t>The </a:t>
            </a:r>
            <a:r>
              <a:rPr lang="en-US" dirty="0">
                <a:latin typeface="Courier New" panose="02070309020205020404" pitchFamily="49" charset="0"/>
                <a:cs typeface="Courier New" panose="02070309020205020404" pitchFamily="49" charset="0"/>
              </a:rPr>
              <a:t>Document</a:t>
            </a:r>
            <a:r>
              <a:rPr lang="en-US" dirty="0"/>
              <a:t> object's </a:t>
            </a:r>
            <a:r>
              <a:rPr lang="en-US" dirty="0">
                <a:latin typeface="Courier New" panose="02070309020205020404" pitchFamily="49" charset="0"/>
                <a:cs typeface="Courier New" panose="02070309020205020404" pitchFamily="49" charset="0"/>
              </a:rPr>
              <a:t>write()</a:t>
            </a:r>
            <a:r>
              <a:rPr lang="en-US" dirty="0"/>
              <a:t> method writes new content to a web page while it is being loaded</a:t>
            </a:r>
          </a:p>
          <a:p>
            <a:pPr lvl="2"/>
            <a:r>
              <a:rPr lang="en-US" dirty="0"/>
              <a:t>Performs essentially the same function that you perform when you manually add text to the body of a standard web document</a:t>
            </a:r>
          </a:p>
          <a:p>
            <a:pPr lvl="2"/>
            <a:r>
              <a:rPr lang="en-US" dirty="0"/>
              <a:t>Useful for incorporating constantly-changing data at load time</a:t>
            </a:r>
          </a:p>
          <a:p>
            <a:pPr lvl="2"/>
            <a:r>
              <a:rPr lang="en-US" dirty="0"/>
              <a:t>Requires a </a:t>
            </a:r>
            <a:r>
              <a:rPr lang="en-US" b="1" dirty="0">
                <a:solidFill>
                  <a:srgbClr val="004A78"/>
                </a:solidFill>
              </a:rPr>
              <a:t>text string </a:t>
            </a:r>
            <a:r>
              <a:rPr lang="en-US" dirty="0"/>
              <a:t>(a.k.a. </a:t>
            </a:r>
            <a:r>
              <a:rPr lang="en-US" b="1" dirty="0">
                <a:solidFill>
                  <a:srgbClr val="004A78"/>
                </a:solidFill>
              </a:rPr>
              <a:t>literal string</a:t>
            </a:r>
            <a:r>
              <a:rPr lang="en-US" dirty="0"/>
              <a:t>), which is text contained in double or single quotation marks, as an argument</a:t>
            </a:r>
          </a:p>
          <a:p>
            <a:pPr lvl="2"/>
            <a:r>
              <a:rPr lang="en-US" dirty="0"/>
              <a:t>Will overwrite the entire web page if used after the browser finishes loading the page</a:t>
            </a:r>
          </a:p>
        </p:txBody>
      </p:sp>
    </p:spTree>
    <p:extLst>
      <p:ext uri="{BB962C8B-B14F-4D97-AF65-F5344CB8AC3E}">
        <p14:creationId xmlns:p14="http://schemas.microsoft.com/office/powerpoint/2010/main" val="427658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Explain the history of JavaScript and scripting languages and how each has been developed for its current use.</a:t>
            </a:r>
          </a:p>
          <a:p>
            <a:pPr>
              <a:spcAft>
                <a:spcPts val="1200"/>
              </a:spcAft>
            </a:pPr>
            <a:r>
              <a:rPr lang="en-US" dirty="0"/>
              <a:t>Write content into a web page using JavaScript.</a:t>
            </a:r>
          </a:p>
          <a:p>
            <a:pPr>
              <a:spcAft>
                <a:spcPts val="1200"/>
              </a:spcAft>
            </a:pPr>
            <a:r>
              <a:rPr lang="en-US" dirty="0"/>
              <a:t>Add JavaScript code to a web page.</a:t>
            </a:r>
          </a:p>
          <a:p>
            <a:pPr>
              <a:spcAft>
                <a:spcPts val="1200"/>
              </a:spcAft>
            </a:pPr>
            <a:r>
              <a:rPr lang="en-US" dirty="0"/>
              <a:t>Create and apply JavaScript variables.</a:t>
            </a:r>
          </a:p>
          <a:p>
            <a:pPr>
              <a:spcAft>
                <a:spcPts val="1200"/>
              </a:spcAft>
            </a:pPr>
            <a:r>
              <a:rPr lang="en-US" dirty="0"/>
              <a:t>Work with event handlers within a web page.</a:t>
            </a:r>
          </a:p>
          <a:p>
            <a:pPr>
              <a:spcAft>
                <a:spcPts val="1200"/>
              </a:spcAft>
            </a:pPr>
            <a:r>
              <a:rPr lang="en-US" dirty="0"/>
              <a:t>Connect to an external JavaScript file.</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1ED-47AC-1C49-99FC-DD495F8D4BAE}"/>
              </a:ext>
            </a:extLst>
          </p:cNvPr>
          <p:cNvSpPr>
            <a:spLocks noGrp="1"/>
          </p:cNvSpPr>
          <p:nvPr>
            <p:ph type="title"/>
          </p:nvPr>
        </p:nvSpPr>
        <p:spPr/>
        <p:txBody>
          <a:bodyPr/>
          <a:lstStyle/>
          <a:p>
            <a:r>
              <a:rPr lang="en-US" dirty="0"/>
              <a:t>Writing a JavaScript Program (7 of 10)</a:t>
            </a:r>
          </a:p>
        </p:txBody>
      </p:sp>
      <p:pic>
        <p:nvPicPr>
          <p:cNvPr id="7" name="Picture Placeholder 6" descr="A figure listing a code block that shows how to apply the document dot write method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twice: Left single angle bracket, fig caption, i d, equals, left double quotation mark, i m g Caption, right double quotation mark, right single angle bracket. Line 5, indented 3 times: left single angle bracket, script, right single angle bracket.  Line 6, indented 4 times: document dot write, left parenthesis, left double quotation mark, left single angle bracket, p, right single angle bracket, Plant choices for, character space, right double quotation mark, right parenthesis, semicolon. Line 7, indented 4 times: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8, indented 4 times: document dot write, left parenthesis, left double quotation mark, hardiness zones, left single angle bracket, forward slash, a, right single angle bracket, right double quotation mark, right parenthesis, semicolon. Line 9, indented 4 times: document dot write, left parenthesis, left double quotation mark, character space, 5 a minus 6 b, left single angle bracket, forward slash, p, right single angle bracket, right double quotation mark, right parenthesis, semicolon. Line 10, indented 3 times: left single angle bracket, script, right single angle bracket. Line 11, indented twice: Left single angle bracket, fig caption, right single angle bracket. Line 12, indented once: left single angle bracket, figure, right single angle bracket. Line 13: Left single angle bracket, article, right single angle bracket. In line 6 of the above code, the document dot write method writes content into the web page. Line 9 contains the H T M L tags and content written to the web page.">
            <a:extLst>
              <a:ext uri="{FF2B5EF4-FFF2-40B4-BE49-F238E27FC236}">
                <a16:creationId xmlns:a16="http://schemas.microsoft.com/office/drawing/2014/main" id="{388DE494-3BAC-3F45-A114-AB5DEF352F7F}"/>
              </a:ext>
            </a:extLst>
          </p:cNvPr>
          <p:cNvPicPr>
            <a:picLocks noGrp="1" noChangeAspect="1"/>
          </p:cNvPicPr>
          <p:nvPr>
            <p:ph type="pic" sz="quarter" idx="10"/>
          </p:nvPr>
        </p:nvPicPr>
        <p:blipFill>
          <a:blip r:embed="rId2"/>
          <a:stretch>
            <a:fillRect/>
          </a:stretch>
        </p:blipFill>
        <p:spPr>
          <a:xfrm>
            <a:off x="731519" y="1619556"/>
            <a:ext cx="8437787" cy="3409643"/>
          </a:xfrm>
        </p:spPr>
      </p:pic>
      <p:sp>
        <p:nvSpPr>
          <p:cNvPr id="4" name="Text Placeholder 3">
            <a:extLst>
              <a:ext uri="{FF2B5EF4-FFF2-40B4-BE49-F238E27FC236}">
                <a16:creationId xmlns:a16="http://schemas.microsoft.com/office/drawing/2014/main" id="{19C3FAF1-EB05-7E4B-9D76-913EB6F4AA39}"/>
              </a:ext>
            </a:extLst>
          </p:cNvPr>
          <p:cNvSpPr>
            <a:spLocks noGrp="1"/>
          </p:cNvSpPr>
          <p:nvPr>
            <p:ph type="body" sz="quarter" idx="11"/>
          </p:nvPr>
        </p:nvSpPr>
        <p:spPr>
          <a:xfrm>
            <a:off x="1628774" y="5206715"/>
            <a:ext cx="7229475" cy="672105"/>
          </a:xfrm>
        </p:spPr>
        <p:txBody>
          <a:bodyPr/>
          <a:lstStyle/>
          <a:p>
            <a:r>
              <a:rPr lang="en-US" dirty="0"/>
              <a:t>Figure 1-9 Applying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206200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1ED-47AC-1C49-99FC-DD495F8D4BAE}"/>
              </a:ext>
            </a:extLst>
          </p:cNvPr>
          <p:cNvSpPr>
            <a:spLocks noGrp="1"/>
          </p:cNvSpPr>
          <p:nvPr>
            <p:ph type="title"/>
          </p:nvPr>
        </p:nvSpPr>
        <p:spPr/>
        <p:txBody>
          <a:bodyPr/>
          <a:lstStyle/>
          <a:p>
            <a:r>
              <a:rPr lang="en-US" dirty="0"/>
              <a:t>Writing a JavaScript Program (8 of 10)</a:t>
            </a:r>
          </a:p>
        </p:txBody>
      </p:sp>
      <p:pic>
        <p:nvPicPr>
          <p:cNvPr id="7" name="Picture Placeholder 6" descr="A webpage displays the content generated using the document dot write method below the panel containing several tabs. The following line is displayed. Plant choices for hardiness zones 5 a minus 6 b. The word hardiness zone is underlined. The webpage contains a left side panel listing the names of three plants. An image icon is present in the top left corner and next to is the title, tinley xeriscapes. Below the title are several tabs.">
            <a:extLst>
              <a:ext uri="{FF2B5EF4-FFF2-40B4-BE49-F238E27FC236}">
                <a16:creationId xmlns:a16="http://schemas.microsoft.com/office/drawing/2014/main" id="{E2B8D1E9-92B0-D147-A5CF-4F87203DFA76}"/>
              </a:ext>
            </a:extLst>
          </p:cNvPr>
          <p:cNvPicPr>
            <a:picLocks noGrp="1" noChangeAspect="1"/>
          </p:cNvPicPr>
          <p:nvPr>
            <p:ph type="pic" sz="quarter" idx="10"/>
          </p:nvPr>
        </p:nvPicPr>
        <p:blipFill>
          <a:blip r:embed="rId2"/>
          <a:stretch>
            <a:fillRect/>
          </a:stretch>
        </p:blipFill>
        <p:spPr>
          <a:xfrm>
            <a:off x="731520" y="1619557"/>
            <a:ext cx="7726680" cy="2366296"/>
          </a:xfrm>
        </p:spPr>
      </p:pic>
      <p:sp>
        <p:nvSpPr>
          <p:cNvPr id="4" name="Text Placeholder 3">
            <a:extLst>
              <a:ext uri="{FF2B5EF4-FFF2-40B4-BE49-F238E27FC236}">
                <a16:creationId xmlns:a16="http://schemas.microsoft.com/office/drawing/2014/main" id="{19C3FAF1-EB05-7E4B-9D76-913EB6F4AA39}"/>
              </a:ext>
            </a:extLst>
          </p:cNvPr>
          <p:cNvSpPr>
            <a:spLocks noGrp="1"/>
          </p:cNvSpPr>
          <p:nvPr>
            <p:ph type="body" sz="quarter" idx="11"/>
          </p:nvPr>
        </p:nvSpPr>
        <p:spPr>
          <a:xfrm>
            <a:off x="838200" y="4070657"/>
            <a:ext cx="7620000" cy="1808163"/>
          </a:xfrm>
        </p:spPr>
        <p:txBody>
          <a:bodyPr/>
          <a:lstStyle/>
          <a:p>
            <a:r>
              <a:rPr lang="en-US" dirty="0"/>
              <a:t>Figure 1-10 Content generated using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55265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231A-6039-3941-B983-43531B5B260F}"/>
              </a:ext>
            </a:extLst>
          </p:cNvPr>
          <p:cNvSpPr>
            <a:spLocks noGrp="1"/>
          </p:cNvSpPr>
          <p:nvPr>
            <p:ph type="title"/>
          </p:nvPr>
        </p:nvSpPr>
        <p:spPr/>
        <p:txBody>
          <a:bodyPr/>
          <a:lstStyle/>
          <a:p>
            <a:r>
              <a:rPr lang="en-US" dirty="0"/>
              <a:t>Writing a JavaScript Program (9 of 10)</a:t>
            </a:r>
          </a:p>
        </p:txBody>
      </p:sp>
      <p:sp>
        <p:nvSpPr>
          <p:cNvPr id="3" name="Text Placeholder 2">
            <a:extLst>
              <a:ext uri="{FF2B5EF4-FFF2-40B4-BE49-F238E27FC236}">
                <a16:creationId xmlns:a16="http://schemas.microsoft.com/office/drawing/2014/main" id="{EB479565-F0D0-5E4A-9C97-A427D5183D87}"/>
              </a:ext>
            </a:extLst>
          </p:cNvPr>
          <p:cNvSpPr>
            <a:spLocks noGrp="1"/>
          </p:cNvSpPr>
          <p:nvPr>
            <p:ph type="body" sz="quarter" idx="17"/>
          </p:nvPr>
        </p:nvSpPr>
        <p:spPr/>
        <p:txBody>
          <a:bodyPr/>
          <a:lstStyle/>
          <a:p>
            <a:r>
              <a:rPr lang="en-US" dirty="0"/>
              <a:t>Case sensitivity in JavaScript</a:t>
            </a:r>
          </a:p>
          <a:p>
            <a:pPr lvl="1"/>
            <a:r>
              <a:rPr lang="en-US" dirty="0"/>
              <a:t>Object names must always be all lowercase</a:t>
            </a:r>
          </a:p>
          <a:p>
            <a:pPr lvl="1"/>
            <a:r>
              <a:rPr lang="en-US" dirty="0"/>
              <a:t>Incorrect capitalization, e.g.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("Plant choices");</a:t>
            </a:r>
            <a:r>
              <a:rPr lang="en-US" dirty="0"/>
              <a:t> or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("Plant choices");</a:t>
            </a:r>
            <a:r>
              <a:rPr lang="en-US" dirty="0"/>
              <a:t>, will cause errors</a:t>
            </a:r>
          </a:p>
          <a:p>
            <a:r>
              <a:rPr lang="en-US" dirty="0"/>
              <a:t>Adding comments to a JavaScript program</a:t>
            </a:r>
          </a:p>
          <a:p>
            <a:pPr lvl="1"/>
            <a:r>
              <a:rPr lang="en-US" b="1" dirty="0">
                <a:solidFill>
                  <a:srgbClr val="004A78"/>
                </a:solidFill>
              </a:rPr>
              <a:t>Comments</a:t>
            </a:r>
            <a:r>
              <a:rPr lang="en-US" dirty="0"/>
              <a:t>: lines of code that are not processed by browsers, which you can use to add notes about your code</a:t>
            </a:r>
          </a:p>
          <a:p>
            <a:pPr lvl="1"/>
            <a:r>
              <a:rPr lang="en-US" b="1" dirty="0">
                <a:solidFill>
                  <a:srgbClr val="004A78"/>
                </a:solidFill>
              </a:rPr>
              <a:t>Line comment </a:t>
            </a:r>
            <a:r>
              <a:rPr lang="en-US" dirty="0"/>
              <a:t>syntax:</a:t>
            </a:r>
            <a:br>
              <a:rPr lang="en-US" dirty="0"/>
            </a:br>
            <a:r>
              <a:rPr lang="en-US" dirty="0">
                <a:latin typeface="Courier New" panose="02070309020205020404" pitchFamily="49" charset="0"/>
                <a:cs typeface="Courier New" panose="02070309020205020404" pitchFamily="49" charset="0"/>
              </a:rPr>
              <a:t>let apple = "Fuji"; // Variable assignment</a:t>
            </a:r>
          </a:p>
          <a:p>
            <a:pPr lvl="1"/>
            <a:r>
              <a:rPr lang="en-US" b="1" dirty="0">
                <a:solidFill>
                  <a:srgbClr val="004A78"/>
                </a:solidFill>
              </a:rPr>
              <a:t>Block comment </a:t>
            </a:r>
            <a:r>
              <a:rPr lang="en-US" dirty="0"/>
              <a:t>syntax:</a:t>
            </a:r>
            <a:br>
              <a:rPr lang="en-US" dirty="0"/>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Here comes a function!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790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Writing a JavaScript Program (10 of 10)</a:t>
            </a:r>
          </a:p>
        </p:txBody>
      </p:sp>
      <p:pic>
        <p:nvPicPr>
          <p:cNvPr id="7" name="Picture Placeholder 6" descr="A figure listing a code block that shows how JavaScript comments can be added. Program code. In the code, the words in the variable names are merged, and the code contains the following keywords: script. Line 1: Left single angle bracket, forward slash, script, right single angle bracket. Line 2, indented once: forward slash, asterisk. Line 3, Indented twice: Information on available plants. Line 4, Indented twice: including link to U S D A website. Line 5, indented once: asterisk, forward slash. Line 6, indented once: document dot write, left parenthesis, left double quotation mark, left single angle bracket, p, right single angle bracket, Plant choices for, character space, right double quotation mark, right parenthesis, semicolon. Line 7, indented once: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8, indented once: document dot write, left parenthesis, left double quotation mark, hardiness zones, left single angle bracket, forward slash, a, right single angle bracket, right double quotation mark, right parenthesis, semicolon. Line 9, indented once: document dot write, left parenthesis, right double quotation mark, character space, 5 a minus 6 b, left single angle bracket, forward slash, p, right single angle bracket, right double quotation mark, right parenthesis, semicolon, forward slash, forward slash, hardiness zones for Chicago and surrounding area. Line 10: Left single angle bracket, forward slash, script, right single angle bracket. Line 3 of the above code contains a JavaScript block comment. Line 8 of the above code also contains a JavaScript line comment.">
            <a:extLst>
              <a:ext uri="{FF2B5EF4-FFF2-40B4-BE49-F238E27FC236}">
                <a16:creationId xmlns:a16="http://schemas.microsoft.com/office/drawing/2014/main" id="{A334BAB5-D513-024C-8078-BCA943790B22}"/>
              </a:ext>
            </a:extLst>
          </p:cNvPr>
          <p:cNvPicPr>
            <a:picLocks noGrp="1" noChangeAspect="1"/>
          </p:cNvPicPr>
          <p:nvPr>
            <p:ph type="pic" sz="quarter" idx="10"/>
          </p:nvPr>
        </p:nvPicPr>
        <p:blipFill>
          <a:blip r:embed="rId2"/>
          <a:stretch>
            <a:fillRect/>
          </a:stretch>
        </p:blipFill>
        <p:spPr>
          <a:xfrm>
            <a:off x="731519" y="1619557"/>
            <a:ext cx="9539151" cy="3064614"/>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247776" y="4800600"/>
            <a:ext cx="8515350" cy="1078220"/>
          </a:xfrm>
        </p:spPr>
        <p:txBody>
          <a:bodyPr/>
          <a:lstStyle/>
          <a:p>
            <a:r>
              <a:rPr lang="en-US" dirty="0"/>
              <a:t>Figure 1-11 Adding JavaScript comments</a:t>
            </a:r>
          </a:p>
        </p:txBody>
      </p:sp>
    </p:spTree>
    <p:extLst>
      <p:ext uri="{BB962C8B-B14F-4D97-AF65-F5344CB8AC3E}">
        <p14:creationId xmlns:p14="http://schemas.microsoft.com/office/powerpoint/2010/main" val="206347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C0EA-5325-2142-BB34-EEBDCEB57F4E}"/>
              </a:ext>
            </a:extLst>
          </p:cNvPr>
          <p:cNvSpPr>
            <a:spLocks noGrp="1"/>
          </p:cNvSpPr>
          <p:nvPr>
            <p:ph type="title"/>
          </p:nvPr>
        </p:nvSpPr>
        <p:spPr/>
        <p:txBody>
          <a:bodyPr/>
          <a:lstStyle/>
          <a:p>
            <a:r>
              <a:rPr lang="en-US" dirty="0"/>
              <a:t>Writing Basic JavaScript Code (1 of 3)</a:t>
            </a:r>
          </a:p>
        </p:txBody>
      </p:sp>
      <p:sp>
        <p:nvSpPr>
          <p:cNvPr id="3" name="Text Placeholder 2">
            <a:extLst>
              <a:ext uri="{FF2B5EF4-FFF2-40B4-BE49-F238E27FC236}">
                <a16:creationId xmlns:a16="http://schemas.microsoft.com/office/drawing/2014/main" id="{C82E06C3-F298-7545-A2CF-7A73418BBAF1}"/>
              </a:ext>
            </a:extLst>
          </p:cNvPr>
          <p:cNvSpPr>
            <a:spLocks noGrp="1"/>
          </p:cNvSpPr>
          <p:nvPr>
            <p:ph type="body" sz="quarter" idx="17"/>
          </p:nvPr>
        </p:nvSpPr>
        <p:spPr/>
        <p:txBody>
          <a:bodyPr/>
          <a:lstStyle/>
          <a:p>
            <a:r>
              <a:rPr lang="en-US" dirty="0"/>
              <a:t>Using variables</a:t>
            </a:r>
          </a:p>
          <a:p>
            <a:pPr lvl="1"/>
            <a:r>
              <a:rPr lang="en-US" b="1" dirty="0">
                <a:solidFill>
                  <a:srgbClr val="004A78"/>
                </a:solidFill>
              </a:rPr>
              <a:t>Variable</a:t>
            </a:r>
            <a:r>
              <a:rPr lang="en-US" dirty="0"/>
              <a:t>: specific location in the computer's memory where a program stores a value</a:t>
            </a:r>
          </a:p>
          <a:p>
            <a:pPr lvl="1"/>
            <a:r>
              <a:rPr lang="en-US" dirty="0"/>
              <a:t>First created and assigned a name, then used to store a value</a:t>
            </a:r>
          </a:p>
          <a:p>
            <a:r>
              <a:rPr lang="en-US" dirty="0"/>
              <a:t>Assigning variable names</a:t>
            </a:r>
          </a:p>
          <a:p>
            <a:pPr lvl="1"/>
            <a:r>
              <a:rPr lang="en-US" dirty="0"/>
              <a:t>Rules and conventions for variable names, known as </a:t>
            </a:r>
            <a:r>
              <a:rPr lang="en-US" b="1" dirty="0">
                <a:solidFill>
                  <a:srgbClr val="004A78"/>
                </a:solidFill>
              </a:rPr>
              <a:t>identifiers</a:t>
            </a:r>
            <a:r>
              <a:rPr lang="en-US" dirty="0"/>
              <a:t>:</a:t>
            </a:r>
          </a:p>
          <a:p>
            <a:pPr lvl="2"/>
            <a:r>
              <a:rPr lang="en-US" dirty="0"/>
              <a:t>Must begin with an uppercase or lowercase ASCII letter, dollar sign, or underscore</a:t>
            </a:r>
          </a:p>
          <a:p>
            <a:pPr lvl="2"/>
            <a:r>
              <a:rPr lang="en-US" dirty="0"/>
              <a:t>Can include numbers but not as the first character</a:t>
            </a:r>
          </a:p>
          <a:p>
            <a:pPr lvl="2"/>
            <a:r>
              <a:rPr lang="en-US" dirty="0"/>
              <a:t>Cannot include spaces</a:t>
            </a:r>
          </a:p>
          <a:p>
            <a:pPr lvl="2"/>
            <a:r>
              <a:rPr lang="en-US" dirty="0"/>
              <a:t>Cannot be a </a:t>
            </a:r>
            <a:r>
              <a:rPr lang="en-US" b="1" dirty="0">
                <a:solidFill>
                  <a:srgbClr val="004A78"/>
                </a:solidFill>
              </a:rPr>
              <a:t>reserved word </a:t>
            </a:r>
            <a:r>
              <a:rPr lang="en-US" dirty="0"/>
              <a:t>(a.k.a. </a:t>
            </a:r>
            <a:r>
              <a:rPr lang="en-US" b="1" dirty="0">
                <a:solidFill>
                  <a:srgbClr val="004A78"/>
                </a:solidFill>
              </a:rPr>
              <a:t>keyword</a:t>
            </a:r>
            <a:r>
              <a:rPr lang="en-US" dirty="0"/>
              <a:t>)—a special word that is part of JavaScript syntax</a:t>
            </a:r>
          </a:p>
          <a:p>
            <a:pPr lvl="1"/>
            <a:r>
              <a:rPr lang="en-US" dirty="0"/>
              <a:t>Best practice is to use </a:t>
            </a:r>
            <a:r>
              <a:rPr lang="en-US" b="1" dirty="0">
                <a:solidFill>
                  <a:srgbClr val="004A78"/>
                </a:solidFill>
              </a:rPr>
              <a:t>camel case</a:t>
            </a:r>
            <a:r>
              <a:rPr lang="en-US" dirty="0"/>
              <a:t>, e.g., </a:t>
            </a:r>
            <a:r>
              <a:rPr lang="en-US" dirty="0" err="1">
                <a:latin typeface="Courier New" panose="02070309020205020404" pitchFamily="49" charset="0"/>
                <a:cs typeface="Courier New" panose="02070309020205020404" pitchFamily="49" charset="0"/>
              </a:rPr>
              <a:t>myVariableName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5920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710B-35ED-3540-AFC7-206AB39F5022}"/>
              </a:ext>
            </a:extLst>
          </p:cNvPr>
          <p:cNvSpPr>
            <a:spLocks noGrp="1"/>
          </p:cNvSpPr>
          <p:nvPr>
            <p:ph type="title"/>
          </p:nvPr>
        </p:nvSpPr>
        <p:spPr/>
        <p:txBody>
          <a:bodyPr/>
          <a:lstStyle/>
          <a:p>
            <a:r>
              <a:rPr lang="en-US" dirty="0"/>
              <a:t>Writing Basic JavaScript Code (2 of 3)</a:t>
            </a:r>
          </a:p>
        </p:txBody>
      </p:sp>
      <p:sp>
        <p:nvSpPr>
          <p:cNvPr id="3" name="Text Placeholder 2">
            <a:extLst>
              <a:ext uri="{FF2B5EF4-FFF2-40B4-BE49-F238E27FC236}">
                <a16:creationId xmlns:a16="http://schemas.microsoft.com/office/drawing/2014/main" id="{4DB46162-58A8-DF44-8C2E-09E49A60D395}"/>
              </a:ext>
            </a:extLst>
          </p:cNvPr>
          <p:cNvSpPr>
            <a:spLocks noGrp="1"/>
          </p:cNvSpPr>
          <p:nvPr>
            <p:ph type="body" sz="quarter" idx="17"/>
          </p:nvPr>
        </p:nvSpPr>
        <p:spPr/>
        <p:txBody>
          <a:bodyPr/>
          <a:lstStyle/>
          <a:p>
            <a:r>
              <a:rPr lang="en-US" dirty="0"/>
              <a:t>Declaring and initializing variables</a:t>
            </a:r>
          </a:p>
          <a:p>
            <a:pPr lvl="1"/>
            <a:r>
              <a:rPr lang="en-US" b="1" dirty="0">
                <a:solidFill>
                  <a:srgbClr val="004A78"/>
                </a:solidFill>
              </a:rPr>
              <a:t>Declaring</a:t>
            </a:r>
            <a:r>
              <a:rPr lang="en-US" dirty="0"/>
              <a:t> a variable creates it and thus is mandatory prior to using the variable</a:t>
            </a:r>
          </a:p>
          <a:p>
            <a:pPr lvl="1"/>
            <a:r>
              <a:rPr lang="en-US" b="1" dirty="0">
                <a:solidFill>
                  <a:srgbClr val="004A78"/>
                </a:solidFill>
              </a:rPr>
              <a:t>Initializing</a:t>
            </a:r>
            <a:r>
              <a:rPr lang="en-US" dirty="0"/>
              <a:t> a variable assigns it an initial value and is optional</a:t>
            </a:r>
          </a:p>
          <a:p>
            <a:pPr lvl="1"/>
            <a:r>
              <a:rPr lang="en-US" dirty="0"/>
              <a:t>Syntax for declaring and initializing a variable using the </a:t>
            </a:r>
            <a:r>
              <a:rPr lang="en-US" b="1" dirty="0">
                <a:solidFill>
                  <a:srgbClr val="004A78"/>
                </a:solidFill>
              </a:rPr>
              <a:t>assignment operator</a:t>
            </a:r>
            <a:r>
              <a:rPr lang="en-US" dirty="0"/>
              <a:t>:</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var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a:p>
            <a:pPr lvl="1"/>
            <a:r>
              <a:rPr lang="en-US" dirty="0"/>
              <a:t>Syntax for declaring a variable with a constant (unchangeable) value:</a:t>
            </a:r>
            <a:br>
              <a:rPr lang="en-US" dirty="0"/>
            </a:br>
            <a:r>
              <a:rPr lang="en-US" dirty="0">
                <a:latin typeface="Courier New" panose="02070309020205020404" pitchFamily="49" charset="0"/>
                <a:cs typeface="Courier New" panose="02070309020205020404" pitchFamily="49" charset="0"/>
              </a:rPr>
              <a:t>const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a:p>
            <a:pPr lvl="1"/>
            <a:r>
              <a:rPr lang="en-US" dirty="0"/>
              <a:t>Sample statements that declare and/or initialize variables:</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Declares only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 = 47.58; // Declares and initializes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orderNumber</a:t>
            </a:r>
            <a:r>
              <a:rPr lang="en-US" dirty="0">
                <a:latin typeface="Courier New" panose="02070309020205020404" pitchFamily="49" charset="0"/>
                <a:cs typeface="Courier New" panose="02070309020205020404" pitchFamily="49" charset="0"/>
              </a:rPr>
              <a:t> = "R0218",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47.58,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207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Writing Basic JavaScript Code (3 of 3)</a:t>
            </a:r>
          </a:p>
        </p:txBody>
      </p:sp>
      <p:pic>
        <p:nvPicPr>
          <p:cNvPr id="7" name="Picture Placeholder 6" descr="A figure listing a code block that shows how  to declare JavaScript variables.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twice: Left single angle bracket, fig caption, i d, equals, left double quotation mark, i m g Caption, right double quotation mark, right single angle bracket. Line 5, indented 3 times: left single angle bracket, script, right single angle bracket. Line 6, indented 4 times: forward slash, asterisk. Line 7, Indented 5 times: Information on available plants. Line 8, Indented  5 times: including link to U S D A website. Line 9, indented 4 times: asterisk, forward slash. Line 10, indented 4 times: document dot write, left parenthesis, left double quotation mark, left single angle bracket, p, right single angle bracket, Plant choices for, character space, right double quotation mark, right parenthesis, semicolon. Line 11, indented 4 times: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12, indented 4 times: document dot write, left parenthesis, left double quotation mark, hardiness zones, left single angle bracket, forward slash, a, right single angle bracket, right double quotation mark, right parenthesis, semicolon. Line 13, indented 4 times: document dot write, left parenthesis, left double quotation mark, character space, 5 a minus 6 b, left single angle bracket, forward slash, p, right single angle bracket, right double quotation mark, right parenthesis, semicolon, forward slash, forward slash, hardiness zones for Chicago and surrounding area. Line 14: Blank. Line 15, indented 4 times: forward slash, forward slash, define variables containing plant file names. Line 16, indented 4 times: let, blanket, equals, left double quotation mark, blanket dot j p g, right double quotation mark, semicolon. Line 17, indented 4 times: let, bluestem, equals, left double quotation mark, bluestem dot j p g, right double quotation mark, semicolon. Line 18, indented 4 times: let, rugosa, equals, left double quotation mark, rugosa dot j p g, right double quotation mark, semicolon. Line 19, indented 3 times: left single angle bracket, forward slash, script, right single angle bracket. Line 20, indented twice: left single angle bracket, forward slash, fig caption, right single angle bracket. Line 21, indented once: left single angle bracket, forward slash, figure, right single angle bracket. Line 22: Left single angle bracket, forward slash, article, right single angle bracket. Line 3 in the above code contains an inline image that will display plant images. In this line, plant I m g is the id of the plant image. Lines 16 to 18 contain the variables with the file names of three plant images.">
            <a:extLst>
              <a:ext uri="{FF2B5EF4-FFF2-40B4-BE49-F238E27FC236}">
                <a16:creationId xmlns:a16="http://schemas.microsoft.com/office/drawing/2014/main" id="{94ED457E-EF19-9F48-86FC-32499B595BE8}"/>
              </a:ext>
            </a:extLst>
          </p:cNvPr>
          <p:cNvPicPr>
            <a:picLocks noGrp="1" noChangeAspect="1"/>
          </p:cNvPicPr>
          <p:nvPr>
            <p:ph type="pic" sz="quarter" idx="10"/>
          </p:nvPr>
        </p:nvPicPr>
        <p:blipFill>
          <a:blip r:embed="rId2"/>
          <a:stretch>
            <a:fillRect/>
          </a:stretch>
        </p:blipFill>
        <p:spPr>
          <a:xfrm>
            <a:off x="731519" y="1619556"/>
            <a:ext cx="8739051" cy="4564911"/>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731828" y="4070657"/>
            <a:ext cx="1723549" cy="1808163"/>
          </a:xfrm>
        </p:spPr>
        <p:txBody>
          <a:bodyPr/>
          <a:lstStyle/>
          <a:p>
            <a:r>
              <a:rPr lang="en-US" dirty="0"/>
              <a:t>Figure 1-13 Declaring JavaScript variables</a:t>
            </a:r>
          </a:p>
        </p:txBody>
      </p:sp>
    </p:spTree>
    <p:extLst>
      <p:ext uri="{BB962C8B-B14F-4D97-AF65-F5344CB8AC3E}">
        <p14:creationId xmlns:p14="http://schemas.microsoft.com/office/powerpoint/2010/main" val="263806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38E4-B685-C749-AFE9-C3608EAD67C9}"/>
              </a:ext>
            </a:extLst>
          </p:cNvPr>
          <p:cNvSpPr>
            <a:spLocks noGrp="1"/>
          </p:cNvSpPr>
          <p:nvPr>
            <p:ph type="title"/>
          </p:nvPr>
        </p:nvSpPr>
        <p:spPr/>
        <p:txBody>
          <a:bodyPr/>
          <a:lstStyle/>
          <a:p>
            <a:r>
              <a:rPr lang="en-US" dirty="0"/>
              <a:t>Building Expressions with Variables (1 of 2)</a:t>
            </a:r>
          </a:p>
        </p:txBody>
      </p:sp>
      <p:sp>
        <p:nvSpPr>
          <p:cNvPr id="3" name="Text Placeholder 2">
            <a:extLst>
              <a:ext uri="{FF2B5EF4-FFF2-40B4-BE49-F238E27FC236}">
                <a16:creationId xmlns:a16="http://schemas.microsoft.com/office/drawing/2014/main" id="{7B69BCE0-50B9-4844-8A7A-BD1CAF80D3E7}"/>
              </a:ext>
            </a:extLst>
          </p:cNvPr>
          <p:cNvSpPr>
            <a:spLocks noGrp="1"/>
          </p:cNvSpPr>
          <p:nvPr>
            <p:ph type="body" sz="quarter" idx="17"/>
          </p:nvPr>
        </p:nvSpPr>
        <p:spPr/>
        <p:txBody>
          <a:bodyPr/>
          <a:lstStyle/>
          <a:p>
            <a:r>
              <a:rPr lang="en-US" dirty="0"/>
              <a:t>Building an expression</a:t>
            </a:r>
          </a:p>
          <a:p>
            <a:pPr lvl="1"/>
            <a:r>
              <a:rPr lang="en-US" b="1" dirty="0">
                <a:solidFill>
                  <a:srgbClr val="004A78"/>
                </a:solidFill>
              </a:rPr>
              <a:t>Expression</a:t>
            </a:r>
            <a:r>
              <a:rPr lang="en-US" dirty="0"/>
              <a:t>: a literal value or variable, or a combination of literal values, variables, operators, and other expressions, that can be evaluated by a JavaScript interpreter to produce a result</a:t>
            </a:r>
          </a:p>
          <a:p>
            <a:pPr lvl="1"/>
            <a:r>
              <a:rPr lang="en-US" dirty="0"/>
              <a:t>Expressions are written using:</a:t>
            </a:r>
          </a:p>
          <a:p>
            <a:pPr lvl="2"/>
            <a:r>
              <a:rPr lang="en-US" b="1" dirty="0">
                <a:solidFill>
                  <a:srgbClr val="004A78"/>
                </a:solidFill>
              </a:rPr>
              <a:t>Operands</a:t>
            </a:r>
            <a:r>
              <a:rPr lang="en-US" dirty="0"/>
              <a:t>: variables and </a:t>
            </a:r>
            <a:r>
              <a:rPr lang="en-US" b="1" dirty="0">
                <a:solidFill>
                  <a:srgbClr val="004A78"/>
                </a:solidFill>
              </a:rPr>
              <a:t>literals</a:t>
            </a:r>
            <a:r>
              <a:rPr lang="en-US" dirty="0"/>
              <a:t> (values such as text strings or numbers)</a:t>
            </a:r>
          </a:p>
          <a:p>
            <a:pPr lvl="2"/>
            <a:r>
              <a:rPr lang="en-US" b="1" dirty="0">
                <a:solidFill>
                  <a:srgbClr val="004A78"/>
                </a:solidFill>
              </a:rPr>
              <a:t>Operators</a:t>
            </a:r>
            <a:r>
              <a:rPr lang="en-US" dirty="0"/>
              <a:t>: symbols used to manipulate operands</a:t>
            </a:r>
          </a:p>
          <a:p>
            <a:pPr lvl="1"/>
            <a:r>
              <a:rPr lang="en-US" dirty="0"/>
              <a:t>Example uses of the addition (+) and assignment (=) operators:</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47.58, </a:t>
            </a:r>
            <a:r>
              <a:rPr lang="en-US" dirty="0" err="1">
                <a:latin typeface="Courier New" panose="02070309020205020404" pitchFamily="49" charset="0"/>
                <a:cs typeface="Courier New" panose="02070309020205020404" pitchFamily="49" charset="0"/>
              </a:rPr>
              <a:t>shippingCost</a:t>
            </a:r>
            <a:r>
              <a:rPr lang="en-US" dirty="0">
                <a:latin typeface="Courier New" panose="02070309020205020404" pitchFamily="49" charset="0"/>
                <a:cs typeface="Courier New" panose="02070309020205020404" pitchFamily="49" charset="0"/>
              </a:rPr>
              <a:t> = 10;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totalCost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shippingCost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 Your total costs is $" + </a:t>
            </a:r>
            <a:r>
              <a:rPr lang="en-US" dirty="0" err="1">
                <a:latin typeface="Courier New" panose="02070309020205020404" pitchFamily="49" charset="0"/>
                <a:cs typeface="Courier New" panose="02070309020205020404" pitchFamily="49" charset="0"/>
              </a:rPr>
              <a:t>totalCost</a:t>
            </a:r>
            <a:r>
              <a:rPr lang="en-US" dirty="0">
                <a:latin typeface="Courier New" panose="02070309020205020404" pitchFamily="49" charset="0"/>
                <a:cs typeface="Courier New" panose="02070309020205020404" pitchFamily="49" charset="0"/>
              </a:rPr>
              <a:t> + "&lt;/p&gt;");</a:t>
            </a:r>
            <a:br>
              <a:rPr lang="en-US" dirty="0"/>
            </a:br>
            <a:r>
              <a:rPr lang="en-US" dirty="0"/>
              <a:t>Generates the HTML code </a:t>
            </a:r>
            <a:r>
              <a:rPr lang="en-US" dirty="0">
                <a:latin typeface="Courier New" panose="02070309020205020404" pitchFamily="49" charset="0"/>
                <a:cs typeface="Courier New" panose="02070309020205020404" pitchFamily="49" charset="0"/>
              </a:rPr>
              <a:t>&lt;p&gt;Your total cost is $57.58&lt;/p&gt;</a:t>
            </a:r>
            <a:br>
              <a:rPr lang="en-US" dirty="0"/>
            </a:br>
            <a:br>
              <a:rPr lang="en-US" dirty="0"/>
            </a:br>
            <a:r>
              <a:rPr lang="en-US" dirty="0">
                <a:latin typeface="Courier New" panose="02070309020205020404" pitchFamily="49" charset="0"/>
                <a:cs typeface="Courier New" panose="02070309020205020404" pitchFamily="49" charset="0"/>
              </a:rPr>
              <a:t>5 + "2"</a:t>
            </a:r>
            <a:r>
              <a:rPr lang="en-US" dirty="0"/>
              <a:t> returns the text string </a:t>
            </a:r>
            <a:r>
              <a:rPr lang="en-US" dirty="0">
                <a:latin typeface="Courier New" panose="02070309020205020404" pitchFamily="49" charset="0"/>
                <a:cs typeface="Courier New" panose="02070309020205020404" pitchFamily="49" charset="0"/>
              </a:rPr>
              <a:t>"52"</a:t>
            </a:r>
          </a:p>
        </p:txBody>
      </p:sp>
    </p:spTree>
    <p:extLst>
      <p:ext uri="{BB962C8B-B14F-4D97-AF65-F5344CB8AC3E}">
        <p14:creationId xmlns:p14="http://schemas.microsoft.com/office/powerpoint/2010/main" val="261323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1D41-0A6E-864B-8646-A35806DA7972}"/>
              </a:ext>
            </a:extLst>
          </p:cNvPr>
          <p:cNvSpPr>
            <a:spLocks noGrp="1"/>
          </p:cNvSpPr>
          <p:nvPr>
            <p:ph type="title"/>
          </p:nvPr>
        </p:nvSpPr>
        <p:spPr/>
        <p:txBody>
          <a:bodyPr/>
          <a:lstStyle/>
          <a:p>
            <a:r>
              <a:rPr lang="en-US" dirty="0"/>
              <a:t>Building Expressions with Variables (2 of 2)</a:t>
            </a:r>
          </a:p>
        </p:txBody>
      </p:sp>
      <p:sp>
        <p:nvSpPr>
          <p:cNvPr id="3" name="Text Placeholder 2">
            <a:extLst>
              <a:ext uri="{FF2B5EF4-FFF2-40B4-BE49-F238E27FC236}">
                <a16:creationId xmlns:a16="http://schemas.microsoft.com/office/drawing/2014/main" id="{9FEB730B-17A4-4B4D-91C2-7DE9AF2BE87E}"/>
              </a:ext>
            </a:extLst>
          </p:cNvPr>
          <p:cNvSpPr>
            <a:spLocks noGrp="1"/>
          </p:cNvSpPr>
          <p:nvPr>
            <p:ph type="body" sz="quarter" idx="17"/>
          </p:nvPr>
        </p:nvSpPr>
        <p:spPr/>
        <p:txBody>
          <a:bodyPr/>
          <a:lstStyle/>
          <a:p>
            <a:r>
              <a:rPr lang="en-US" dirty="0"/>
              <a:t>Modifying variables</a:t>
            </a:r>
          </a:p>
          <a:p>
            <a:pPr lvl="1"/>
            <a:r>
              <a:rPr lang="en-US" dirty="0"/>
              <a:t>Expressions can be used to assign new values to variables at any point in a script</a:t>
            </a:r>
          </a:p>
          <a:p>
            <a:pPr lvl="2"/>
            <a:r>
              <a:rPr lang="en-US" dirty="0"/>
              <a:t>Applies to variables declared with let or var; variables declared with const cannot be modified</a:t>
            </a:r>
          </a:p>
          <a:p>
            <a:pPr lvl="2"/>
            <a:r>
              <a:rPr lang="en-US" dirty="0"/>
              <a:t>Variables need be declared only once, then can be assigned repeatedly</a:t>
            </a:r>
          </a:p>
          <a:p>
            <a:pPr lvl="1"/>
            <a:r>
              <a:rPr lang="en-US" dirty="0"/>
              <a:t>Example: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item1Sales = 50, item2Sales = 75, item3Sales = 40;</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item1Sales + item2Sales + item3Sales;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("&lt;p&gt;Total sales = $" + </a:t>
            </a: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"&lt;/p&gt;");</a:t>
            </a:r>
            <a:br>
              <a:rPr lang="en-US" dirty="0"/>
            </a:br>
            <a:br>
              <a:rPr lang="en-US" dirty="0"/>
            </a:br>
            <a:r>
              <a:rPr lang="en-US" dirty="0"/>
              <a:t>Writes the HTML </a:t>
            </a:r>
            <a:r>
              <a:rPr lang="en-US" dirty="0">
                <a:latin typeface="Courier New" panose="02070309020205020404" pitchFamily="49" charset="0"/>
                <a:cs typeface="Courier New" panose="02070309020205020404" pitchFamily="49" charset="0"/>
              </a:rPr>
              <a:t>&lt;p&gt;Total sales = $165&lt;/p&gt;</a:t>
            </a:r>
            <a:r>
              <a:rPr lang="en-US" dirty="0"/>
              <a:t> to the web page</a:t>
            </a:r>
          </a:p>
        </p:txBody>
      </p:sp>
    </p:spTree>
    <p:extLst>
      <p:ext uri="{BB962C8B-B14F-4D97-AF65-F5344CB8AC3E}">
        <p14:creationId xmlns:p14="http://schemas.microsoft.com/office/powerpoint/2010/main" val="103582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783E-83FE-2843-BFDA-D4C4A0368959}"/>
              </a:ext>
            </a:extLst>
          </p:cNvPr>
          <p:cNvSpPr>
            <a:spLocks noGrp="1"/>
          </p:cNvSpPr>
          <p:nvPr>
            <p:ph type="title"/>
          </p:nvPr>
        </p:nvSpPr>
        <p:spPr/>
        <p:txBody>
          <a:bodyPr/>
          <a:lstStyle/>
          <a:p>
            <a:r>
              <a:rPr lang="en-US" dirty="0"/>
              <a:t>Understanding Events (1 of 5)</a:t>
            </a:r>
          </a:p>
        </p:txBody>
      </p:sp>
      <p:sp>
        <p:nvSpPr>
          <p:cNvPr id="3" name="Text Placeholder 2">
            <a:extLst>
              <a:ext uri="{FF2B5EF4-FFF2-40B4-BE49-F238E27FC236}">
                <a16:creationId xmlns:a16="http://schemas.microsoft.com/office/drawing/2014/main" id="{DE71B0F3-AA5D-064C-BA4D-6ED9DA4C5A37}"/>
              </a:ext>
            </a:extLst>
          </p:cNvPr>
          <p:cNvSpPr>
            <a:spLocks noGrp="1"/>
          </p:cNvSpPr>
          <p:nvPr>
            <p:ph type="body" sz="quarter" idx="17"/>
          </p:nvPr>
        </p:nvSpPr>
        <p:spPr>
          <a:xfrm>
            <a:off x="743576" y="1638300"/>
            <a:ext cx="10711543" cy="1790700"/>
          </a:xfrm>
        </p:spPr>
        <p:txBody>
          <a:bodyPr/>
          <a:lstStyle/>
          <a:p>
            <a:r>
              <a:rPr lang="en-US" b="1" dirty="0">
                <a:solidFill>
                  <a:srgbClr val="004A78"/>
                </a:solidFill>
              </a:rPr>
              <a:t>Event</a:t>
            </a:r>
            <a:r>
              <a:rPr lang="en-US" dirty="0"/>
              <a:t>: a specific circumstance (such as an action performed by a user or an action performed by the browser) that is monitored by JavaScript and that your script can respond to in some way</a:t>
            </a:r>
          </a:p>
          <a:p>
            <a:pPr lvl="1"/>
            <a:r>
              <a:rPr lang="en-US" dirty="0"/>
              <a:t>E.g., a user action generates a </a:t>
            </a:r>
            <a:r>
              <a:rPr lang="en-US" dirty="0">
                <a:latin typeface="Courier New" panose="02070309020205020404" pitchFamily="49" charset="0"/>
                <a:cs typeface="Courier New" panose="02070309020205020404" pitchFamily="49" charset="0"/>
              </a:rPr>
              <a:t>click</a:t>
            </a:r>
            <a:r>
              <a:rPr lang="en-US" dirty="0"/>
              <a:t> event, but a browser triggers a </a:t>
            </a:r>
            <a:r>
              <a:rPr lang="en-US" dirty="0">
                <a:latin typeface="Courier New" panose="02070309020205020404" pitchFamily="49" charset="0"/>
                <a:cs typeface="Courier New" panose="02070309020205020404" pitchFamily="49" charset="0"/>
              </a:rPr>
              <a:t>load</a:t>
            </a:r>
            <a:r>
              <a:rPr lang="en-US" dirty="0"/>
              <a:t> event</a:t>
            </a:r>
          </a:p>
          <a:p>
            <a:r>
              <a:rPr lang="en-US" dirty="0"/>
              <a:t>Not all events happen with all devices; here are a few examples (part of Figure 1-14)</a:t>
            </a:r>
          </a:p>
        </p:txBody>
      </p:sp>
      <p:graphicFrame>
        <p:nvGraphicFramePr>
          <p:cNvPr id="4" name="Table 3">
            <a:extLst>
              <a:ext uri="{FF2B5EF4-FFF2-40B4-BE49-F238E27FC236}">
                <a16:creationId xmlns:a16="http://schemas.microsoft.com/office/drawing/2014/main" id="{C7B48EE9-449B-3F4E-8D47-87052ECEC774}"/>
              </a:ext>
            </a:extLst>
          </p:cNvPr>
          <p:cNvGraphicFramePr>
            <a:graphicFrameLocks noGrp="1"/>
          </p:cNvGraphicFramePr>
          <p:nvPr>
            <p:extLst>
              <p:ext uri="{D42A27DB-BD31-4B8C-83A1-F6EECF244321}">
                <p14:modId xmlns:p14="http://schemas.microsoft.com/office/powerpoint/2010/main" val="2831169176"/>
              </p:ext>
            </p:extLst>
          </p:nvPr>
        </p:nvGraphicFramePr>
        <p:xfrm>
          <a:off x="743576" y="3323720"/>
          <a:ext cx="10610224" cy="2931160"/>
        </p:xfrm>
        <a:graphic>
          <a:graphicData uri="http://schemas.openxmlformats.org/drawingml/2006/table">
            <a:tbl>
              <a:tblPr firstRow="1" bandRow="1">
                <a:tableStyleId>{5C22544A-7EE6-4342-B048-85BDC9FD1C3A}</a:tableStyleId>
              </a:tblPr>
              <a:tblGrid>
                <a:gridCol w="1443033">
                  <a:extLst>
                    <a:ext uri="{9D8B030D-6E8A-4147-A177-3AD203B41FA5}">
                      <a16:colId xmlns:a16="http://schemas.microsoft.com/office/drawing/2014/main" val="4061066935"/>
                    </a:ext>
                  </a:extLst>
                </a:gridCol>
                <a:gridCol w="2961861">
                  <a:extLst>
                    <a:ext uri="{9D8B030D-6E8A-4147-A177-3AD203B41FA5}">
                      <a16:colId xmlns:a16="http://schemas.microsoft.com/office/drawing/2014/main" val="4104616759"/>
                    </a:ext>
                  </a:extLst>
                </a:gridCol>
                <a:gridCol w="3061252">
                  <a:extLst>
                    <a:ext uri="{9D8B030D-6E8A-4147-A177-3AD203B41FA5}">
                      <a16:colId xmlns:a16="http://schemas.microsoft.com/office/drawing/2014/main" val="4202148596"/>
                    </a:ext>
                  </a:extLst>
                </a:gridCol>
                <a:gridCol w="3144078">
                  <a:extLst>
                    <a:ext uri="{9D8B030D-6E8A-4147-A177-3AD203B41FA5}">
                      <a16:colId xmlns:a16="http://schemas.microsoft.com/office/drawing/2014/main" val="1176788719"/>
                    </a:ext>
                  </a:extLst>
                </a:gridCol>
              </a:tblGrid>
              <a:tr h="370840">
                <a:tc>
                  <a:txBody>
                    <a:bodyPr/>
                    <a:lstStyle/>
                    <a:p>
                      <a:r>
                        <a:rPr lang="en-US" dirty="0"/>
                        <a:t>Event</a:t>
                      </a:r>
                    </a:p>
                  </a:txBody>
                  <a:tcPr/>
                </a:tc>
                <a:tc>
                  <a:txBody>
                    <a:bodyPr/>
                    <a:lstStyle/>
                    <a:p>
                      <a:r>
                        <a:rPr lang="en-US" dirty="0"/>
                        <a:t>Keyboard Trigger</a:t>
                      </a:r>
                    </a:p>
                  </a:txBody>
                  <a:tcPr/>
                </a:tc>
                <a:tc>
                  <a:txBody>
                    <a:bodyPr/>
                    <a:lstStyle/>
                    <a:p>
                      <a:r>
                        <a:rPr lang="en-US" dirty="0"/>
                        <a:t>Mouse Trigger</a:t>
                      </a:r>
                    </a:p>
                  </a:txBody>
                  <a:tcPr/>
                </a:tc>
                <a:tc>
                  <a:txBody>
                    <a:bodyPr/>
                    <a:lstStyle/>
                    <a:p>
                      <a:r>
                        <a:rPr lang="en-US" dirty="0"/>
                        <a:t>Touchscreen Trigger</a:t>
                      </a:r>
                    </a:p>
                  </a:txBody>
                  <a:tcPr/>
                </a:tc>
                <a:extLst>
                  <a:ext uri="{0D108BD9-81ED-4DB2-BD59-A6C34878D82A}">
                    <a16:rowId xmlns:a16="http://schemas.microsoft.com/office/drawing/2014/main" val="435621983"/>
                  </a:ext>
                </a:extLst>
              </a:tr>
              <a:tr h="370840">
                <a:tc>
                  <a:txBody>
                    <a:bodyPr/>
                    <a:lstStyle/>
                    <a:p>
                      <a:r>
                        <a:rPr lang="en-US" dirty="0">
                          <a:latin typeface="Courier New" panose="02070309020205020404" pitchFamily="49" charset="0"/>
                          <a:cs typeface="Courier New" panose="02070309020205020404" pitchFamily="49" charset="0"/>
                        </a:rPr>
                        <a:t>change</a:t>
                      </a:r>
                    </a:p>
                  </a:txBody>
                  <a:tcPr/>
                </a:tc>
                <a:tc>
                  <a:txBody>
                    <a:bodyPr/>
                    <a:lstStyle/>
                    <a:p>
                      <a:r>
                        <a:rPr lang="en-US" dirty="0"/>
                        <a:t>The value of an element, such as a text box, changes</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0021271"/>
                  </a:ext>
                </a:extLst>
              </a:tr>
              <a:tr h="370840">
                <a:tc>
                  <a:txBody>
                    <a:bodyPr/>
                    <a:lstStyle/>
                    <a:p>
                      <a:r>
                        <a:rPr lang="en-US" dirty="0">
                          <a:latin typeface="Courier New" panose="02070309020205020404" pitchFamily="49" charset="0"/>
                          <a:cs typeface="Courier New" panose="02070309020205020404" pitchFamily="49" charset="0"/>
                        </a:rPr>
                        <a:t>click</a:t>
                      </a:r>
                    </a:p>
                  </a:txBody>
                  <a:tcPr/>
                </a:tc>
                <a:tc>
                  <a:txBody>
                    <a:bodyPr/>
                    <a:lstStyle/>
                    <a:p>
                      <a:r>
                        <a:rPr lang="en-US" dirty="0"/>
                        <a:t>A user presses a key when an element is selected</a:t>
                      </a:r>
                    </a:p>
                  </a:txBody>
                  <a:tcPr/>
                </a:tc>
                <a:tc>
                  <a:txBody>
                    <a:bodyPr/>
                    <a:lstStyle/>
                    <a:p>
                      <a:r>
                        <a:rPr lang="en-US" dirty="0"/>
                        <a:t>A user clicks an element once</a:t>
                      </a:r>
                    </a:p>
                  </a:txBody>
                  <a:tcPr/>
                </a:tc>
                <a:tc>
                  <a:txBody>
                    <a:bodyPr/>
                    <a:lstStyle/>
                    <a:p>
                      <a:r>
                        <a:rPr lang="en-US" dirty="0"/>
                        <a:t>A user touches an element and then stops touching it</a:t>
                      </a:r>
                    </a:p>
                  </a:txBody>
                  <a:tcPr/>
                </a:tc>
                <a:extLst>
                  <a:ext uri="{0D108BD9-81ED-4DB2-BD59-A6C34878D82A}">
                    <a16:rowId xmlns:a16="http://schemas.microsoft.com/office/drawing/2014/main" val="277144702"/>
                  </a:ext>
                </a:extLst>
              </a:tr>
              <a:tr h="370840">
                <a:tc>
                  <a:txBody>
                    <a:bodyPr/>
                    <a:lstStyle/>
                    <a:p>
                      <a:r>
                        <a:rPr lang="en-US" dirty="0">
                          <a:latin typeface="Courier New" panose="02070309020205020404" pitchFamily="49" charset="0"/>
                          <a:cs typeface="Courier New" panose="02070309020205020404" pitchFamily="49" charset="0"/>
                        </a:rPr>
                        <a:t>mouseover</a:t>
                      </a:r>
                    </a:p>
                  </a:txBody>
                  <a:tcPr/>
                </a:tc>
                <a:tc>
                  <a:txBody>
                    <a:bodyPr/>
                    <a:lstStyle/>
                    <a:p>
                      <a:endParaRPr lang="en-US" dirty="0"/>
                    </a:p>
                  </a:txBody>
                  <a:tcPr/>
                </a:tc>
                <a:tc>
                  <a:txBody>
                    <a:bodyPr/>
                    <a:lstStyle/>
                    <a:p>
                      <a:r>
                        <a:rPr lang="en-US" dirty="0"/>
                        <a:t>A user moves the mouse pointer over an element</a:t>
                      </a:r>
                    </a:p>
                  </a:txBody>
                  <a:tcPr/>
                </a:tc>
                <a:tc>
                  <a:txBody>
                    <a:bodyPr/>
                    <a:lstStyle/>
                    <a:p>
                      <a:r>
                        <a:rPr lang="en-US" dirty="0"/>
                        <a:t>A user touches an element</a:t>
                      </a:r>
                    </a:p>
                  </a:txBody>
                  <a:tcPr/>
                </a:tc>
                <a:extLst>
                  <a:ext uri="{0D108BD9-81ED-4DB2-BD59-A6C34878D82A}">
                    <a16:rowId xmlns:a16="http://schemas.microsoft.com/office/drawing/2014/main" val="2961010940"/>
                  </a:ext>
                </a:extLst>
              </a:tr>
              <a:tr h="370840">
                <a:tc>
                  <a:txBody>
                    <a:bodyPr/>
                    <a:lstStyle/>
                    <a:p>
                      <a:r>
                        <a:rPr lang="en-US" dirty="0" err="1">
                          <a:latin typeface="Courier New" panose="02070309020205020404" pitchFamily="49" charset="0"/>
                          <a:cs typeface="Courier New" panose="02070309020205020404" pitchFamily="49" charset="0"/>
                        </a:rPr>
                        <a:t>touchend</a:t>
                      </a:r>
                      <a:endParaRPr lang="en-US" dirty="0">
                        <a:latin typeface="Courier New" panose="02070309020205020404" pitchFamily="49" charset="0"/>
                        <a:cs typeface="Courier New" panose="02070309020205020404" pitchFamily="49" charset="0"/>
                      </a:endParaRPr>
                    </a:p>
                  </a:txBody>
                  <a:tcPr/>
                </a:tc>
                <a:tc>
                  <a:txBody>
                    <a:bodyPr/>
                    <a:lstStyle/>
                    <a:p>
                      <a:endParaRPr lang="en-US" dirty="0"/>
                    </a:p>
                  </a:txBody>
                  <a:tcPr/>
                </a:tc>
                <a:tc>
                  <a:txBody>
                    <a:bodyPr/>
                    <a:lstStyle/>
                    <a:p>
                      <a:endParaRPr lang="en-US" dirty="0"/>
                    </a:p>
                  </a:txBody>
                  <a:tcPr/>
                </a:tc>
                <a:tc>
                  <a:txBody>
                    <a:bodyPr/>
                    <a:lstStyle/>
                    <a:p>
                      <a:r>
                        <a:rPr lang="en-US" dirty="0"/>
                        <a:t>A user removes finger or stylus from the screen</a:t>
                      </a:r>
                    </a:p>
                  </a:txBody>
                  <a:tcPr/>
                </a:tc>
                <a:extLst>
                  <a:ext uri="{0D108BD9-81ED-4DB2-BD59-A6C34878D82A}">
                    <a16:rowId xmlns:a16="http://schemas.microsoft.com/office/drawing/2014/main" val="4101642337"/>
                  </a:ext>
                </a:extLst>
              </a:tr>
            </a:tbl>
          </a:graphicData>
        </a:graphic>
      </p:graphicFrame>
    </p:spTree>
    <p:extLst>
      <p:ext uri="{BB962C8B-B14F-4D97-AF65-F5344CB8AC3E}">
        <p14:creationId xmlns:p14="http://schemas.microsoft.com/office/powerpoint/2010/main" val="195452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C4F7-CD99-6344-AECD-BB70E2299197}"/>
              </a:ext>
            </a:extLst>
          </p:cNvPr>
          <p:cNvSpPr>
            <a:spLocks noGrp="1"/>
          </p:cNvSpPr>
          <p:nvPr>
            <p:ph type="title"/>
          </p:nvPr>
        </p:nvSpPr>
        <p:spPr/>
        <p:txBody>
          <a:bodyPr/>
          <a:lstStyle/>
          <a:p>
            <a:r>
              <a:rPr lang="en-US" dirty="0"/>
              <a:t>Exploring the JavaScript Language (1 of 11)</a:t>
            </a:r>
          </a:p>
        </p:txBody>
      </p:sp>
      <p:sp>
        <p:nvSpPr>
          <p:cNvPr id="3" name="Text Placeholder 2">
            <a:extLst>
              <a:ext uri="{FF2B5EF4-FFF2-40B4-BE49-F238E27FC236}">
                <a16:creationId xmlns:a16="http://schemas.microsoft.com/office/drawing/2014/main" id="{9C95D742-AFA5-3545-9310-3D1F611A83F7}"/>
              </a:ext>
            </a:extLst>
          </p:cNvPr>
          <p:cNvSpPr>
            <a:spLocks noGrp="1"/>
          </p:cNvSpPr>
          <p:nvPr>
            <p:ph type="body" sz="quarter" idx="17"/>
          </p:nvPr>
        </p:nvSpPr>
        <p:spPr/>
        <p:txBody>
          <a:bodyPr/>
          <a:lstStyle/>
          <a:p>
            <a:r>
              <a:rPr lang="en-US" b="1" dirty="0">
                <a:solidFill>
                  <a:srgbClr val="004A78"/>
                </a:solidFill>
              </a:rPr>
              <a:t>JavaScript</a:t>
            </a:r>
            <a:r>
              <a:rPr lang="en-US" dirty="0"/>
              <a:t>: a programming language that adds complex interactive features to a website</a:t>
            </a:r>
          </a:p>
          <a:p>
            <a:pPr lvl="1"/>
            <a:r>
              <a:rPr lang="en-US" dirty="0"/>
              <a:t>Developed to handle customer data validation for online commerce </a:t>
            </a:r>
          </a:p>
          <a:p>
            <a:pPr lvl="1"/>
            <a:r>
              <a:rPr lang="en-US" b="1" dirty="0">
                <a:solidFill>
                  <a:srgbClr val="004A78"/>
                </a:solidFill>
              </a:rPr>
              <a:t>World Wide Web </a:t>
            </a:r>
            <a:r>
              <a:rPr lang="en-US" dirty="0"/>
              <a:t>(</a:t>
            </a:r>
            <a:r>
              <a:rPr lang="en-US" b="1" dirty="0">
                <a:solidFill>
                  <a:srgbClr val="004A78"/>
                </a:solidFill>
              </a:rPr>
              <a:t>web</a:t>
            </a:r>
            <a:r>
              <a:rPr lang="en-US" dirty="0"/>
              <a:t>) allows data sharing across a network of linked documents</a:t>
            </a:r>
          </a:p>
          <a:p>
            <a:r>
              <a:rPr lang="en-US" dirty="0"/>
              <a:t>Introducing scripting languages</a:t>
            </a:r>
          </a:p>
          <a:p>
            <a:pPr lvl="1"/>
            <a:r>
              <a:rPr lang="en-US" dirty="0"/>
              <a:t>JavaScript is a type of programming language, specifically a scripting language</a:t>
            </a:r>
          </a:p>
          <a:p>
            <a:pPr lvl="1"/>
            <a:r>
              <a:rPr lang="en-US" b="1" dirty="0">
                <a:solidFill>
                  <a:srgbClr val="004A78"/>
                </a:solidFill>
              </a:rPr>
              <a:t>Programming language</a:t>
            </a:r>
            <a:r>
              <a:rPr lang="en-US" dirty="0"/>
              <a:t>: a set of instructions directing the actions of the computer</a:t>
            </a:r>
          </a:p>
          <a:p>
            <a:pPr lvl="2"/>
            <a:r>
              <a:rPr lang="en-US" dirty="0"/>
              <a:t>Typically must be </a:t>
            </a:r>
            <a:r>
              <a:rPr lang="en-US" b="1" dirty="0">
                <a:solidFill>
                  <a:srgbClr val="004A78"/>
                </a:solidFill>
              </a:rPr>
              <a:t>compiled</a:t>
            </a:r>
            <a:r>
              <a:rPr lang="en-US" dirty="0"/>
              <a:t> into </a:t>
            </a:r>
            <a:r>
              <a:rPr lang="en-US" b="1" dirty="0">
                <a:solidFill>
                  <a:srgbClr val="004A78"/>
                </a:solidFill>
              </a:rPr>
              <a:t>machine code </a:t>
            </a:r>
            <a:r>
              <a:rPr lang="en-US" dirty="0"/>
              <a:t>by a program called a </a:t>
            </a:r>
            <a:r>
              <a:rPr lang="en-US" b="1" dirty="0">
                <a:solidFill>
                  <a:srgbClr val="004A78"/>
                </a:solidFill>
              </a:rPr>
              <a:t>compiler</a:t>
            </a:r>
          </a:p>
          <a:p>
            <a:pPr lvl="1"/>
            <a:r>
              <a:rPr lang="en-US" b="1" dirty="0">
                <a:solidFill>
                  <a:srgbClr val="004A78"/>
                </a:solidFill>
              </a:rPr>
              <a:t>Scripting languages</a:t>
            </a:r>
            <a:r>
              <a:rPr lang="en-US" dirty="0"/>
              <a:t>: subcategory of programming languages that run directly from a program or </a:t>
            </a:r>
            <a:r>
              <a:rPr lang="en-US" b="1" dirty="0">
                <a:solidFill>
                  <a:srgbClr val="004A78"/>
                </a:solidFill>
              </a:rPr>
              <a:t>script</a:t>
            </a:r>
            <a:r>
              <a:rPr lang="en-US" dirty="0"/>
              <a:t> (are not compiled)</a:t>
            </a:r>
          </a:p>
          <a:p>
            <a:pPr lvl="2"/>
            <a:r>
              <a:rPr lang="en-US" dirty="0"/>
              <a:t>Must be interpreted (read and scanned line-by-line) by an </a:t>
            </a:r>
            <a:r>
              <a:rPr lang="en-US" b="1" dirty="0">
                <a:solidFill>
                  <a:srgbClr val="004A78"/>
                </a:solidFill>
              </a:rPr>
              <a:t>interpreter</a:t>
            </a:r>
          </a:p>
        </p:txBody>
      </p:sp>
    </p:spTree>
    <p:extLst>
      <p:ext uri="{BB962C8B-B14F-4D97-AF65-F5344CB8AC3E}">
        <p14:creationId xmlns:p14="http://schemas.microsoft.com/office/powerpoint/2010/main" val="3472421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F4B9-A893-AC4B-9040-A03A117C47A9}"/>
              </a:ext>
            </a:extLst>
          </p:cNvPr>
          <p:cNvSpPr>
            <a:spLocks noGrp="1"/>
          </p:cNvSpPr>
          <p:nvPr>
            <p:ph type="title"/>
          </p:nvPr>
        </p:nvSpPr>
        <p:spPr/>
        <p:txBody>
          <a:bodyPr/>
          <a:lstStyle/>
          <a:p>
            <a:r>
              <a:rPr lang="en-US" dirty="0"/>
              <a:t>Understanding Events (2 of 5)</a:t>
            </a:r>
          </a:p>
        </p:txBody>
      </p:sp>
      <p:sp>
        <p:nvSpPr>
          <p:cNvPr id="3" name="Text Placeholder 2">
            <a:extLst>
              <a:ext uri="{FF2B5EF4-FFF2-40B4-BE49-F238E27FC236}">
                <a16:creationId xmlns:a16="http://schemas.microsoft.com/office/drawing/2014/main" id="{972B99D3-D9DC-434D-AEBE-17843208677B}"/>
              </a:ext>
            </a:extLst>
          </p:cNvPr>
          <p:cNvSpPr>
            <a:spLocks noGrp="1"/>
          </p:cNvSpPr>
          <p:nvPr>
            <p:ph type="body" sz="quarter" idx="17"/>
          </p:nvPr>
        </p:nvSpPr>
        <p:spPr/>
        <p:txBody>
          <a:bodyPr/>
          <a:lstStyle/>
          <a:p>
            <a:r>
              <a:rPr lang="en-US" dirty="0"/>
              <a:t>Working with elements and events</a:t>
            </a:r>
          </a:p>
          <a:p>
            <a:pPr lvl="1"/>
            <a:r>
              <a:rPr lang="en-US" dirty="0"/>
              <a:t>Events are associated with HTML elements, with each element having its own set of available events</a:t>
            </a:r>
          </a:p>
          <a:p>
            <a:pPr lvl="2"/>
            <a:r>
              <a:rPr lang="en-US" dirty="0"/>
              <a:t>The </a:t>
            </a:r>
            <a:r>
              <a:rPr lang="en-US" dirty="0">
                <a:latin typeface="Courier New" panose="02070309020205020404" pitchFamily="49" charset="0"/>
                <a:cs typeface="Courier New" panose="02070309020205020404" pitchFamily="49" charset="0"/>
              </a:rPr>
              <a:t>click</a:t>
            </a:r>
            <a:r>
              <a:rPr lang="en-US" dirty="0"/>
              <a:t> event is available for many elements, including the </a:t>
            </a:r>
            <a:r>
              <a:rPr lang="en-US" dirty="0">
                <a:latin typeface="Courier New" panose="02070309020205020404" pitchFamily="49" charset="0"/>
                <a:cs typeface="Courier New" panose="02070309020205020404" pitchFamily="49" charset="0"/>
              </a:rPr>
              <a:t>a</a:t>
            </a:r>
            <a:r>
              <a:rPr lang="en-US" dirty="0"/>
              <a:t> element and form controls created with the </a:t>
            </a:r>
            <a:r>
              <a:rPr lang="en-US" dirty="0">
                <a:latin typeface="Courier New" panose="02070309020205020404" pitchFamily="49" charset="0"/>
                <a:cs typeface="Courier New" panose="02070309020205020404" pitchFamily="49" charset="0"/>
              </a:rPr>
              <a:t>input</a:t>
            </a:r>
            <a:r>
              <a:rPr lang="en-US" dirty="0"/>
              <a:t> element</a:t>
            </a:r>
          </a:p>
          <a:p>
            <a:pPr lvl="2"/>
            <a:r>
              <a:rPr lang="en-US" dirty="0"/>
              <a:t>The </a:t>
            </a:r>
            <a:r>
              <a:rPr lang="en-US" dirty="0">
                <a:latin typeface="Courier New" panose="02070309020205020404" pitchFamily="49" charset="0"/>
                <a:cs typeface="Courier New" panose="02070309020205020404" pitchFamily="49" charset="0"/>
              </a:rPr>
              <a:t>load</a:t>
            </a:r>
            <a:r>
              <a:rPr lang="en-US" dirty="0"/>
              <a:t> and </a:t>
            </a:r>
            <a:r>
              <a:rPr lang="en-US" dirty="0">
                <a:latin typeface="Courier New" panose="02070309020205020404" pitchFamily="49" charset="0"/>
                <a:cs typeface="Courier New" panose="02070309020205020404" pitchFamily="49" charset="0"/>
              </a:rPr>
              <a:t>unload</a:t>
            </a:r>
            <a:r>
              <a:rPr lang="en-US" dirty="0"/>
              <a:t> events are available for the </a:t>
            </a:r>
            <a:r>
              <a:rPr lang="en-US" dirty="0">
                <a:latin typeface="Courier New" panose="02070309020205020404" pitchFamily="49" charset="0"/>
                <a:cs typeface="Courier New" panose="02070309020205020404" pitchFamily="49" charset="0"/>
              </a:rPr>
              <a:t>body</a:t>
            </a:r>
            <a:r>
              <a:rPr lang="en-US" dirty="0"/>
              <a:t> element</a:t>
            </a:r>
          </a:p>
          <a:p>
            <a:pPr lvl="1"/>
            <a:r>
              <a:rPr lang="en-US" b="1" dirty="0">
                <a:solidFill>
                  <a:srgbClr val="004A78"/>
                </a:solidFill>
              </a:rPr>
              <a:t>Event handler</a:t>
            </a:r>
            <a:r>
              <a:rPr lang="en-US" dirty="0"/>
              <a:t>: code that is executed in response to a specific event occurring on a specific element</a:t>
            </a:r>
          </a:p>
          <a:p>
            <a:pPr lvl="1"/>
            <a:r>
              <a:rPr lang="en-US" dirty="0"/>
              <a:t>Syntax for an event handler included as an attribute of the initiating element:</a:t>
            </a:r>
            <a:br>
              <a:rPr lang="en-US" dirty="0"/>
            </a:br>
            <a:r>
              <a:rPr lang="en-US" dirty="0">
                <a:latin typeface="Courier New" panose="02070309020205020404" pitchFamily="49" charset="0"/>
                <a:cs typeface="Courier New" panose="02070309020205020404" pitchFamily="49" charset="0"/>
              </a:rPr>
              <a:t>&lt;</a:t>
            </a:r>
            <a:r>
              <a:rPr lang="en-US" i="1" dirty="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a:t>
            </a:r>
            <a:r>
              <a:rPr lang="en-US" i="1" dirty="0" err="1">
                <a:latin typeface="Courier New" panose="02070309020205020404" pitchFamily="49" charset="0"/>
                <a:cs typeface="Courier New" panose="02070309020205020404" pitchFamily="49" charset="0"/>
              </a:rPr>
              <a:t>event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JavaScript code</a:t>
            </a:r>
            <a:r>
              <a:rPr lang="en-US" dirty="0">
                <a:latin typeface="Courier New" panose="02070309020205020404" pitchFamily="49" charset="0"/>
                <a:cs typeface="Courier New" panose="02070309020205020404" pitchFamily="49" charset="0"/>
              </a:rPr>
              <a:t>"&gt;</a:t>
            </a:r>
          </a:p>
          <a:p>
            <a:pPr lvl="1"/>
            <a:r>
              <a:rPr lang="en-US" dirty="0"/>
              <a:t>Example using the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 which displays the string passed to it in a dialog box with an OK button:</a:t>
            </a:r>
            <a:br>
              <a:rPr lang="en-US" dirty="0"/>
            </a:br>
            <a:r>
              <a:rPr lang="en-US" dirty="0">
                <a:latin typeface="Courier New" panose="02070309020205020404" pitchFamily="49" charset="0"/>
                <a:cs typeface="Courier New" panose="02070309020205020404" pitchFamily="49" charset="0"/>
              </a:rPr>
              <a:t>&lt;input type="submit" onclick="</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('Thanks for your order! We appreciate your business.')" /&gt;</a:t>
            </a:r>
          </a:p>
        </p:txBody>
      </p:sp>
    </p:spTree>
    <p:extLst>
      <p:ext uri="{BB962C8B-B14F-4D97-AF65-F5344CB8AC3E}">
        <p14:creationId xmlns:p14="http://schemas.microsoft.com/office/powerpoint/2010/main" val="261462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DC0-9224-C24E-AA7F-9498AED5A5B5}"/>
              </a:ext>
            </a:extLst>
          </p:cNvPr>
          <p:cNvSpPr>
            <a:spLocks noGrp="1"/>
          </p:cNvSpPr>
          <p:nvPr>
            <p:ph type="title"/>
          </p:nvPr>
        </p:nvSpPr>
        <p:spPr/>
        <p:txBody>
          <a:bodyPr/>
          <a:lstStyle/>
          <a:p>
            <a:r>
              <a:rPr lang="en-US" dirty="0"/>
              <a:t>Understanding Events (3 of 5)</a:t>
            </a:r>
          </a:p>
        </p:txBody>
      </p:sp>
      <p:sp>
        <p:nvSpPr>
          <p:cNvPr id="3" name="Text Placeholder 2">
            <a:extLst>
              <a:ext uri="{FF2B5EF4-FFF2-40B4-BE49-F238E27FC236}">
                <a16:creationId xmlns:a16="http://schemas.microsoft.com/office/drawing/2014/main" id="{50EAE86C-5E7E-FB4B-903B-5F7F64038DF1}"/>
              </a:ext>
            </a:extLst>
          </p:cNvPr>
          <p:cNvSpPr>
            <a:spLocks noGrp="1"/>
          </p:cNvSpPr>
          <p:nvPr>
            <p:ph type="body" sz="quarter" idx="17"/>
          </p:nvPr>
        </p:nvSpPr>
        <p:spPr/>
        <p:txBody>
          <a:bodyPr/>
          <a:lstStyle/>
          <a:p>
            <a:r>
              <a:rPr lang="en-US" dirty="0"/>
              <a:t>Referencing web page elements</a:t>
            </a:r>
          </a:p>
          <a:p>
            <a:pPr lvl="1"/>
            <a:r>
              <a:rPr lang="en-US" dirty="0"/>
              <a:t>You can reference an element by its </a:t>
            </a:r>
            <a:r>
              <a:rPr lang="en-US" dirty="0">
                <a:latin typeface="Courier New" panose="02070309020205020404" pitchFamily="49" charset="0"/>
                <a:cs typeface="Courier New" panose="02070309020205020404" pitchFamily="49" charset="0"/>
              </a:rPr>
              <a:t>id</a:t>
            </a:r>
            <a:r>
              <a:rPr lang="en-US" dirty="0"/>
              <a:t> assigned using the HTML </a:t>
            </a:r>
            <a:r>
              <a:rPr lang="en-US" dirty="0">
                <a:latin typeface="Courier New" panose="02070309020205020404" pitchFamily="49" charset="0"/>
                <a:cs typeface="Courier New" panose="02070309020205020404" pitchFamily="49" charset="0"/>
              </a:rPr>
              <a:t>id</a:t>
            </a:r>
            <a:r>
              <a:rPr lang="en-US" dirty="0"/>
              <a:t> attribute</a:t>
            </a:r>
          </a:p>
          <a:p>
            <a:pPr lvl="1"/>
            <a:r>
              <a:rPr lang="en-US" dirty="0"/>
              <a:t>In JavaScript, you look up an element by its </a:t>
            </a:r>
            <a:r>
              <a:rPr lang="en-US" dirty="0">
                <a:latin typeface="Courier New" panose="02070309020205020404" pitchFamily="49" charset="0"/>
                <a:cs typeface="Courier New" panose="02070309020205020404" pitchFamily="49" charset="0"/>
              </a:rPr>
              <a:t>id</a:t>
            </a:r>
            <a:r>
              <a:rPr lang="en-US" dirty="0"/>
              <a:t> value using the </a:t>
            </a:r>
            <a:r>
              <a:rPr lang="en-US" dirty="0" err="1">
                <a:latin typeface="Courier New" panose="02070309020205020404" pitchFamily="49" charset="0"/>
                <a:cs typeface="Courier New" panose="02070309020205020404" pitchFamily="49" charset="0"/>
              </a:rPr>
              <a:t>getElementById</a:t>
            </a:r>
            <a:r>
              <a:rPr lang="en-US" dirty="0">
                <a:latin typeface="Courier New" panose="02070309020205020404" pitchFamily="49" charset="0"/>
                <a:cs typeface="Courier New" panose="02070309020205020404" pitchFamily="49" charset="0"/>
              </a:rPr>
              <a:t>()</a:t>
            </a:r>
            <a:r>
              <a:rPr lang="en-US" dirty="0"/>
              <a:t> method of the </a:t>
            </a:r>
            <a:r>
              <a:rPr lang="en-US" dirty="0">
                <a:latin typeface="Courier New" panose="02070309020205020404" pitchFamily="49" charset="0"/>
                <a:cs typeface="Courier New" panose="02070309020205020404" pitchFamily="49" charset="0"/>
              </a:rPr>
              <a:t>Document</a:t>
            </a:r>
            <a:r>
              <a:rPr lang="en-US" dirty="0"/>
              <a:t> object</a:t>
            </a:r>
          </a:p>
          <a:p>
            <a:pPr lvl="2"/>
            <a:r>
              <a:rPr lang="en-US" dirty="0"/>
              <a:t>Sample HTML creating an </a:t>
            </a:r>
            <a:r>
              <a:rPr lang="en-US" dirty="0">
                <a:latin typeface="Courier New" panose="02070309020205020404" pitchFamily="49" charset="0"/>
                <a:cs typeface="Courier New" panose="02070309020205020404" pitchFamily="49" charset="0"/>
              </a:rPr>
              <a:t>input</a:t>
            </a:r>
            <a:r>
              <a:rPr lang="en-US" dirty="0"/>
              <a:t> element with the </a:t>
            </a:r>
            <a:r>
              <a:rPr lang="en-US" dirty="0">
                <a:latin typeface="Courier New" panose="02070309020205020404" pitchFamily="49" charset="0"/>
                <a:cs typeface="Courier New" panose="02070309020205020404" pitchFamily="49" charset="0"/>
              </a:rPr>
              <a:t>id</a:t>
            </a:r>
            <a:r>
              <a:rPr lang="en-US" dirty="0"/>
              <a:t> value </a:t>
            </a:r>
            <a:r>
              <a:rPr lang="en-US" dirty="0" err="1">
                <a:latin typeface="Courier New" panose="02070309020205020404" pitchFamily="49" charset="0"/>
                <a:cs typeface="Courier New" panose="02070309020205020404" pitchFamily="49" charset="0"/>
              </a:rPr>
              <a:t>firstName</a:t>
            </a:r>
            <a:r>
              <a:rPr lang="en-US" dirty="0"/>
              <a:t>:</a:t>
            </a:r>
            <a:br>
              <a:rPr lang="en-US" dirty="0"/>
            </a:br>
            <a:r>
              <a:rPr lang="en-US" dirty="0">
                <a:latin typeface="Courier New" panose="02070309020205020404" pitchFamily="49" charset="0"/>
                <a:cs typeface="Courier New" panose="02070309020205020404" pitchFamily="49" charset="0"/>
              </a:rPr>
              <a:t>&lt;input type="text" id="</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/&gt;</a:t>
            </a:r>
          </a:p>
          <a:p>
            <a:pPr lvl="2"/>
            <a:r>
              <a:rPr lang="en-US" dirty="0"/>
              <a:t>Sample JavaScript creating a variable that references that element: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a:t>
            </a:r>
          </a:p>
          <a:p>
            <a:pPr lvl="2"/>
            <a:r>
              <a:rPr lang="en-US" dirty="0"/>
              <a:t>Syntax for changing the value assigned to an attribute thus retrieved:</a:t>
            </a:r>
            <a:br>
              <a:rPr lang="en-US" dirty="0"/>
            </a:b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").value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br>
            <a:r>
              <a:rPr lang="en-US" dirty="0"/>
              <a:t>or</a:t>
            </a:r>
            <a:br>
              <a:rPr lang="en-US" dirty="0"/>
            </a:br>
            <a:r>
              <a:rPr lang="en-US" dirty="0" err="1">
                <a:latin typeface="Courier New" panose="02070309020205020404" pitchFamily="49" charset="0"/>
                <a:cs typeface="Courier New" panose="02070309020205020404" pitchFamily="49" charset="0"/>
              </a:rPr>
              <a:t>fName.value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2292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Understanding Events (4 of 5)</a:t>
            </a:r>
          </a:p>
        </p:txBody>
      </p:sp>
      <p:pic>
        <p:nvPicPr>
          <p:cNvPr id="7" name="Picture Placeholder 6" descr="A figure listing a code block that shows how  to change the source of an inline image using JavaScript. Program code. In the code, the words in the variable names are merged, and the code contains the following keywords: aside, u l, l i. Line 1: Left single angle bracket, aside, right single angle bracket. Line 2, indented once: left single angle bracket, u l, right single angle bracket. Line 3, indented twice: left single angle bracket, l i, i d, equals, left double quotation mark, blanket, right double quotation mark, on click, equals, left double quotation mark, document dot get Element By I d, left parenthesis, left single quote, plant I m g, right single quote, right parenthesis, dot, s r c, equals, blanket, semicolon, right double quotation mark, right single angle bracket, Blanket Flower, left single angle bracket, forward slash, l i, right single angle bracket. Line 4, indented twice: left single angle bracket, l i, i d, equals, left double quotation mark, rugosa, right double quotation mark, on click, equals, left double quotation mark, document dot get Element By I d, left parenthesis, left single quote, plant I m g, right single quote, right parenthesis, dot, s r c, equals, rugosa, semicolon, right double quotation mark, right single angle bracket, Hedge Rose, left single angle bracket, forward slash, l i, right single angle bracket. Line 5, indented twice: left single angle bracket, l i, i d, equals, left double quotation mark, bluestem, right double quotation mark, on click, equals, left double quotation mark, document dot get Element By I d, left parenthesis, left single quote, plant I m g, right single quote, right parenthesis, dot, s r c, equals, bluestem, semicolon, right double quotation mark, right single angle bracket, Little Bluestem, left single angle bracket, forward slash, l i, right single angle bracket. In lines 3 to 5, the on click event handler runs the script when the list item is clicked by the user. The code after the equals symbol in the on click event handler is the script that is run in response to the on click event handler. This script references the element with the i d, plant I m g. In line 5, the s r c part of the code changes the source of that image to the value of the bluestem variable.">
            <a:extLst>
              <a:ext uri="{FF2B5EF4-FFF2-40B4-BE49-F238E27FC236}">
                <a16:creationId xmlns:a16="http://schemas.microsoft.com/office/drawing/2014/main" id="{071EDBA4-7B4C-794F-A956-47EB045F3161}"/>
              </a:ext>
            </a:extLst>
          </p:cNvPr>
          <p:cNvPicPr>
            <a:picLocks noGrp="1" noChangeAspect="1"/>
          </p:cNvPicPr>
          <p:nvPr>
            <p:ph type="pic" sz="quarter" idx="10"/>
          </p:nvPr>
        </p:nvPicPr>
        <p:blipFill>
          <a:blip r:embed="rId2"/>
          <a:stretch>
            <a:fillRect/>
          </a:stretch>
        </p:blipFill>
        <p:spPr>
          <a:xfrm>
            <a:off x="731519" y="1619556"/>
            <a:ext cx="10515599" cy="2557295"/>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39778" y="4376057"/>
            <a:ext cx="9671072" cy="1502763"/>
          </a:xfrm>
        </p:spPr>
        <p:txBody>
          <a:bodyPr/>
          <a:lstStyle/>
          <a:p>
            <a:r>
              <a:rPr lang="en-US" dirty="0"/>
              <a:t>Figure 1-17 Changing the source of an inline image using JavaScript</a:t>
            </a:r>
          </a:p>
        </p:txBody>
      </p:sp>
    </p:spTree>
    <p:extLst>
      <p:ext uri="{BB962C8B-B14F-4D97-AF65-F5344CB8AC3E}">
        <p14:creationId xmlns:p14="http://schemas.microsoft.com/office/powerpoint/2010/main" val="2576049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DFB4-519B-3247-AA81-A935B9642DDD}"/>
              </a:ext>
            </a:extLst>
          </p:cNvPr>
          <p:cNvSpPr>
            <a:spLocks noGrp="1"/>
          </p:cNvSpPr>
          <p:nvPr>
            <p:ph type="title"/>
          </p:nvPr>
        </p:nvSpPr>
        <p:spPr/>
        <p:txBody>
          <a:bodyPr/>
          <a:lstStyle/>
          <a:p>
            <a:r>
              <a:rPr lang="en-US" dirty="0"/>
              <a:t>Understanding Events (5 of 5)</a:t>
            </a:r>
          </a:p>
        </p:txBody>
      </p:sp>
      <p:pic>
        <p:nvPicPr>
          <p:cNvPr id="7" name="Picture Placeholder 6" descr="The tinley xeriscapes webpage is displayed and shows what happens when the Hedge Rose name is clicked in the left pane. Next to the left pane, a picture of the Hedge Rose plant is displayed.">
            <a:extLst>
              <a:ext uri="{FF2B5EF4-FFF2-40B4-BE49-F238E27FC236}">
                <a16:creationId xmlns:a16="http://schemas.microsoft.com/office/drawing/2014/main" id="{4FD094B7-8452-4447-83EF-C5E86A807096}"/>
              </a:ext>
            </a:extLst>
          </p:cNvPr>
          <p:cNvPicPr>
            <a:picLocks noGrp="1" noChangeAspect="1"/>
          </p:cNvPicPr>
          <p:nvPr>
            <p:ph type="pic" sz="quarter" idx="10"/>
          </p:nvPr>
        </p:nvPicPr>
        <p:blipFill>
          <a:blip r:embed="rId2"/>
          <a:stretch>
            <a:fillRect/>
          </a:stretch>
        </p:blipFill>
        <p:spPr>
          <a:xfrm>
            <a:off x="795527" y="1619556"/>
            <a:ext cx="6209429" cy="3823273"/>
          </a:xfrm>
        </p:spPr>
      </p:pic>
      <p:sp>
        <p:nvSpPr>
          <p:cNvPr id="4" name="Text Placeholder 3">
            <a:extLst>
              <a:ext uri="{FF2B5EF4-FFF2-40B4-BE49-F238E27FC236}">
                <a16:creationId xmlns:a16="http://schemas.microsoft.com/office/drawing/2014/main" id="{185A3B21-B9EB-8B4D-B746-6BE74A474EC2}"/>
              </a:ext>
            </a:extLst>
          </p:cNvPr>
          <p:cNvSpPr>
            <a:spLocks noGrp="1"/>
          </p:cNvSpPr>
          <p:nvPr>
            <p:ph type="body" sz="quarter" idx="11"/>
          </p:nvPr>
        </p:nvSpPr>
        <p:spPr/>
        <p:txBody>
          <a:bodyPr/>
          <a:lstStyle/>
          <a:p>
            <a:r>
              <a:rPr lang="en-US" dirty="0"/>
              <a:t>Figure 1-18 Web page after clicking Hedge Rose</a:t>
            </a:r>
          </a:p>
          <a:p>
            <a:endParaRPr lang="en-US" dirty="0"/>
          </a:p>
          <a:p>
            <a:r>
              <a:rPr lang="en-US" i="1" dirty="0"/>
              <a:t>U.S. Department of Agriculture</a:t>
            </a:r>
          </a:p>
        </p:txBody>
      </p:sp>
    </p:spTree>
    <p:extLst>
      <p:ext uri="{BB962C8B-B14F-4D97-AF65-F5344CB8AC3E}">
        <p14:creationId xmlns:p14="http://schemas.microsoft.com/office/powerpoint/2010/main" val="2375318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03BC-B927-D545-957B-7D099DDF66BB}"/>
              </a:ext>
            </a:extLst>
          </p:cNvPr>
          <p:cNvSpPr>
            <a:spLocks noGrp="1"/>
          </p:cNvSpPr>
          <p:nvPr>
            <p:ph type="title"/>
          </p:nvPr>
        </p:nvSpPr>
        <p:spPr/>
        <p:txBody>
          <a:bodyPr/>
          <a:lstStyle/>
          <a:p>
            <a:r>
              <a:rPr lang="en-US" dirty="0"/>
              <a:t>Structuring JavaScript Code</a:t>
            </a:r>
          </a:p>
        </p:txBody>
      </p:sp>
      <p:sp>
        <p:nvSpPr>
          <p:cNvPr id="3" name="Text Placeholder 2">
            <a:extLst>
              <a:ext uri="{FF2B5EF4-FFF2-40B4-BE49-F238E27FC236}">
                <a16:creationId xmlns:a16="http://schemas.microsoft.com/office/drawing/2014/main" id="{EEE95B91-4FC8-8D4C-AFAE-24C95064CF16}"/>
              </a:ext>
            </a:extLst>
          </p:cNvPr>
          <p:cNvSpPr>
            <a:spLocks noGrp="1"/>
          </p:cNvSpPr>
          <p:nvPr>
            <p:ph type="body" sz="quarter" idx="17"/>
          </p:nvPr>
        </p:nvSpPr>
        <p:spPr/>
        <p:txBody>
          <a:bodyPr/>
          <a:lstStyle/>
          <a:p>
            <a:r>
              <a:rPr lang="en-US" dirty="0"/>
              <a:t>Including a </a:t>
            </a:r>
            <a:r>
              <a:rPr lang="en-US" dirty="0">
                <a:latin typeface="Courier New" panose="02070309020205020404" pitchFamily="49" charset="0"/>
                <a:cs typeface="Courier New" panose="02070309020205020404" pitchFamily="49" charset="0"/>
              </a:rPr>
              <a:t>script</a:t>
            </a:r>
            <a:r>
              <a:rPr lang="en-US" dirty="0"/>
              <a:t> element for each code section</a:t>
            </a:r>
          </a:p>
          <a:p>
            <a:pPr lvl="1"/>
            <a:r>
              <a:rPr lang="en-US" dirty="0"/>
              <a:t>Several </a:t>
            </a:r>
            <a:r>
              <a:rPr lang="en-US" dirty="0">
                <a:latin typeface="Courier New" panose="02070309020205020404" pitchFamily="49" charset="0"/>
                <a:cs typeface="Courier New" panose="02070309020205020404" pitchFamily="49" charset="0"/>
              </a:rPr>
              <a:t>script</a:t>
            </a:r>
            <a:r>
              <a:rPr lang="en-US" dirty="0"/>
              <a:t> elements can be included in a single HTML file</a:t>
            </a:r>
          </a:p>
          <a:p>
            <a:pPr lvl="1"/>
            <a:r>
              <a:rPr lang="en-US" dirty="0"/>
              <a:t>Statements in one script section are accessible to subsequent script sections</a:t>
            </a:r>
          </a:p>
          <a:p>
            <a:pPr lvl="2"/>
            <a:r>
              <a:rPr lang="en-US" dirty="0"/>
              <a:t>E.g., variables declared in a script section can be used in subsequent script sections</a:t>
            </a:r>
          </a:p>
          <a:p>
            <a:r>
              <a:rPr lang="en-US" dirty="0"/>
              <a:t>Placing the </a:t>
            </a:r>
            <a:r>
              <a:rPr lang="en-US" dirty="0">
                <a:latin typeface="Courier New" panose="02070309020205020404" pitchFamily="49" charset="0"/>
                <a:cs typeface="Courier New" panose="02070309020205020404" pitchFamily="49" charset="0"/>
              </a:rPr>
              <a:t>script</a:t>
            </a:r>
            <a:r>
              <a:rPr lang="en-US" dirty="0"/>
              <a:t> element</a:t>
            </a:r>
          </a:p>
          <a:p>
            <a:pPr lvl="1"/>
            <a:r>
              <a:rPr lang="en-US" dirty="0"/>
              <a:t>Place script sections containing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 where the content is to be written</a:t>
            </a:r>
          </a:p>
          <a:p>
            <a:pPr lvl="1"/>
            <a:r>
              <a:rPr lang="en-US" dirty="0"/>
              <a:t>The DOM is created during page load, and a script that references a part of the page that has not been loaded will cause an error</a:t>
            </a:r>
          </a:p>
          <a:p>
            <a:pPr lvl="2"/>
            <a:r>
              <a:rPr lang="en-US" dirty="0"/>
              <a:t>Many developers place scripts at the end of the document to avoid this type of error</a:t>
            </a:r>
          </a:p>
          <a:p>
            <a:pPr lvl="2"/>
            <a:r>
              <a:rPr lang="en-US" dirty="0"/>
              <a:t>The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a:t> method can reference page objects only after they are loaded into the DOM</a:t>
            </a:r>
          </a:p>
        </p:txBody>
      </p:sp>
    </p:spTree>
    <p:extLst>
      <p:ext uri="{BB962C8B-B14F-4D97-AF65-F5344CB8AC3E}">
        <p14:creationId xmlns:p14="http://schemas.microsoft.com/office/powerpoint/2010/main" val="195413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1581-DD64-C94F-A584-1817C5170D30}"/>
              </a:ext>
            </a:extLst>
          </p:cNvPr>
          <p:cNvSpPr>
            <a:spLocks noGrp="1"/>
          </p:cNvSpPr>
          <p:nvPr>
            <p:ph type="title"/>
          </p:nvPr>
        </p:nvSpPr>
        <p:spPr/>
        <p:txBody>
          <a:bodyPr/>
          <a:lstStyle/>
          <a:p>
            <a:r>
              <a:rPr lang="en-US" dirty="0"/>
              <a:t>Creating a JavaScript Source File (1 of 6)</a:t>
            </a:r>
          </a:p>
        </p:txBody>
      </p:sp>
      <p:sp>
        <p:nvSpPr>
          <p:cNvPr id="3" name="Text Placeholder 2">
            <a:extLst>
              <a:ext uri="{FF2B5EF4-FFF2-40B4-BE49-F238E27FC236}">
                <a16:creationId xmlns:a16="http://schemas.microsoft.com/office/drawing/2014/main" id="{BA029E64-C43C-614D-B055-063964CEF0D7}"/>
              </a:ext>
            </a:extLst>
          </p:cNvPr>
          <p:cNvSpPr>
            <a:spLocks noGrp="1"/>
          </p:cNvSpPr>
          <p:nvPr>
            <p:ph type="body" sz="quarter" idx="17"/>
          </p:nvPr>
        </p:nvSpPr>
        <p:spPr/>
        <p:txBody>
          <a:bodyPr>
            <a:normAutofit lnSpcReduction="10000"/>
          </a:bodyPr>
          <a:lstStyle/>
          <a:p>
            <a:r>
              <a:rPr lang="en-US" dirty="0"/>
              <a:t>A </a:t>
            </a:r>
            <a:r>
              <a:rPr lang="en-US" b="1" dirty="0">
                <a:solidFill>
                  <a:srgbClr val="004A78"/>
                </a:solidFill>
              </a:rPr>
              <a:t>JavaScript source file </a:t>
            </a:r>
            <a:r>
              <a:rPr lang="en-US" dirty="0"/>
              <a:t>contains only JavaScript code and has a .</a:t>
            </a:r>
            <a:r>
              <a:rPr lang="en-US" dirty="0" err="1"/>
              <a:t>js</a:t>
            </a:r>
            <a:r>
              <a:rPr lang="en-US" dirty="0"/>
              <a:t> extension</a:t>
            </a:r>
          </a:p>
          <a:p>
            <a:r>
              <a:rPr lang="en-US" dirty="0"/>
              <a:t>Referencing an external file</a:t>
            </a:r>
          </a:p>
          <a:p>
            <a:pPr lvl="1"/>
            <a:r>
              <a:rPr lang="en-US" dirty="0"/>
              <a:t>Syntax for attaching a web page to a JavaScript source file from within the HTML file:</a:t>
            </a:r>
            <a:br>
              <a:rPr lang="en-US" dirty="0"/>
            </a:br>
            <a:r>
              <a:rPr lang="en-US" dirty="0">
                <a:latin typeface="Courier New" panose="02070309020205020404" pitchFamily="49" charset="0"/>
                <a:cs typeface="Courier New" panose="02070309020205020404" pitchFamily="49" charset="0"/>
              </a:rPr>
              <a:t>&lt;script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"&gt;&lt;/script&gt;</a:t>
            </a:r>
            <a:br>
              <a:rPr lang="en-US" dirty="0"/>
            </a:br>
            <a:r>
              <a:rPr lang="en-US" dirty="0"/>
              <a:t>where </a:t>
            </a:r>
            <a:r>
              <a:rPr lang="en-US" dirty="0" err="1">
                <a:latin typeface="Courier New" panose="02070309020205020404" pitchFamily="49" charset="0"/>
                <a:cs typeface="Courier New" panose="02070309020205020404" pitchFamily="49" charset="0"/>
              </a:rPr>
              <a:t>url</a:t>
            </a:r>
            <a:r>
              <a:rPr lang="en-US" dirty="0"/>
              <a:t> is the JavaScript source file's name and location</a:t>
            </a:r>
          </a:p>
          <a:p>
            <a:pPr lvl="1"/>
            <a:r>
              <a:rPr lang="en-US" dirty="0"/>
              <a:t>The </a:t>
            </a:r>
            <a:r>
              <a:rPr lang="en-US" dirty="0">
                <a:latin typeface="Courier New" panose="02070309020205020404" pitchFamily="49" charset="0"/>
                <a:cs typeface="Courier New" panose="02070309020205020404" pitchFamily="49" charset="0"/>
              </a:rPr>
              <a:t>script</a:t>
            </a:r>
            <a:r>
              <a:rPr lang="en-US" dirty="0"/>
              <a:t> element can be used for embedding JavaScript code </a:t>
            </a:r>
            <a:r>
              <a:rPr lang="en-US" i="1" dirty="0"/>
              <a:t>or</a:t>
            </a:r>
            <a:r>
              <a:rPr lang="en-US" dirty="0"/>
              <a:t> referencing a file—not both at once</a:t>
            </a:r>
          </a:p>
          <a:p>
            <a:r>
              <a:rPr lang="en-US" dirty="0"/>
              <a:t>Using the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defer</a:t>
            </a:r>
            <a:r>
              <a:rPr lang="en-US" dirty="0"/>
              <a:t> keywords (</a:t>
            </a:r>
            <a:r>
              <a:rPr lang="en-US" dirty="0">
                <a:latin typeface="Courier New" panose="02070309020205020404" pitchFamily="49" charset="0"/>
                <a:cs typeface="Courier New" panose="02070309020205020404" pitchFamily="49" charset="0"/>
              </a:rPr>
              <a:t>script</a:t>
            </a:r>
            <a:r>
              <a:rPr lang="en-US" dirty="0"/>
              <a:t> element attributes)</a:t>
            </a:r>
          </a:p>
          <a:p>
            <a:pPr lvl="1"/>
            <a:r>
              <a:rPr lang="en-US" dirty="0"/>
              <a:t>Default behavior is for commands in an external .</a:t>
            </a:r>
            <a:r>
              <a:rPr lang="en-US" dirty="0" err="1"/>
              <a:t>js</a:t>
            </a:r>
            <a:r>
              <a:rPr lang="en-US" dirty="0"/>
              <a:t> file to be loaded when the browser initially encounters the </a:t>
            </a:r>
            <a:r>
              <a:rPr lang="en-US" dirty="0">
                <a:latin typeface="Courier New" panose="02070309020205020404" pitchFamily="49" charset="0"/>
                <a:cs typeface="Courier New" panose="02070309020205020404" pitchFamily="49" charset="0"/>
              </a:rPr>
              <a:t>script</a:t>
            </a:r>
            <a:r>
              <a:rPr lang="en-US" dirty="0"/>
              <a:t> element in the HTML file</a:t>
            </a:r>
          </a:p>
          <a:p>
            <a:pPr lvl="1"/>
            <a:r>
              <a:rPr lang="en-US" dirty="0"/>
              <a:t>With the </a:t>
            </a:r>
            <a:r>
              <a:rPr lang="en-US" dirty="0">
                <a:latin typeface="Courier New" panose="02070309020205020404" pitchFamily="49" charset="0"/>
                <a:cs typeface="Courier New" panose="02070309020205020404" pitchFamily="49" charset="0"/>
              </a:rPr>
              <a:t>async</a:t>
            </a:r>
            <a:r>
              <a:rPr lang="en-US" dirty="0"/>
              <a:t> attribute, the browser parses the HTML and JavaScript code together, only pausing to process the script</a:t>
            </a:r>
          </a:p>
          <a:p>
            <a:pPr lvl="1"/>
            <a:r>
              <a:rPr lang="en-US" dirty="0"/>
              <a:t>With the </a:t>
            </a:r>
            <a:r>
              <a:rPr lang="en-US" dirty="0">
                <a:latin typeface="Courier New" panose="02070309020205020404" pitchFamily="49" charset="0"/>
                <a:cs typeface="Courier New" panose="02070309020205020404" pitchFamily="49" charset="0"/>
              </a:rPr>
              <a:t>defer</a:t>
            </a:r>
            <a:r>
              <a:rPr lang="en-US" dirty="0"/>
              <a:t> attribute, the browser parses and loads the HTML, then processes the script</a:t>
            </a:r>
          </a:p>
        </p:txBody>
      </p:sp>
    </p:spTree>
    <p:extLst>
      <p:ext uri="{BB962C8B-B14F-4D97-AF65-F5344CB8AC3E}">
        <p14:creationId xmlns:p14="http://schemas.microsoft.com/office/powerpoint/2010/main" val="1780076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3AC8-16D2-0441-856F-6A8F7E340992}"/>
              </a:ext>
            </a:extLst>
          </p:cNvPr>
          <p:cNvSpPr>
            <a:spLocks noGrp="1"/>
          </p:cNvSpPr>
          <p:nvPr>
            <p:ph type="title"/>
          </p:nvPr>
        </p:nvSpPr>
        <p:spPr/>
        <p:txBody>
          <a:bodyPr/>
          <a:lstStyle/>
          <a:p>
            <a:r>
              <a:rPr lang="en-US" dirty="0"/>
              <a:t>Creating a JavaScript Source File (2 of 6)</a:t>
            </a:r>
          </a:p>
        </p:txBody>
      </p:sp>
      <p:pic>
        <p:nvPicPr>
          <p:cNvPr id="7" name="Picture Placeholder 6" descr="A diagram explains what happens when H T M L and JavaScript code is loaded in a browser. The following occurs with the script tag. The browser pauses loading the H T M L file when it encounters the script elements, continuing only when the entire script is loaded and processed. The following occurs with the script async tag. The browser loads the H T M L file and external script file together, pausing only to process the script. The following occurs with the script defer tag. The browser loads and processes the script only after the H T M L file has been completely loaded by the browser.">
            <a:extLst>
              <a:ext uri="{FF2B5EF4-FFF2-40B4-BE49-F238E27FC236}">
                <a16:creationId xmlns:a16="http://schemas.microsoft.com/office/drawing/2014/main" id="{D10FDD34-F74C-C147-A1AD-F5748BEC0C86}"/>
              </a:ext>
            </a:extLst>
          </p:cNvPr>
          <p:cNvPicPr>
            <a:picLocks noGrp="1" noChangeAspect="1"/>
          </p:cNvPicPr>
          <p:nvPr>
            <p:ph type="pic" sz="quarter" idx="10"/>
          </p:nvPr>
        </p:nvPicPr>
        <p:blipFill>
          <a:blip r:embed="rId2"/>
          <a:stretch>
            <a:fillRect/>
          </a:stretch>
        </p:blipFill>
        <p:spPr>
          <a:xfrm>
            <a:off x="733117" y="1436848"/>
            <a:ext cx="6386139" cy="4684292"/>
          </a:xfrm>
        </p:spPr>
      </p:pic>
      <p:sp>
        <p:nvSpPr>
          <p:cNvPr id="4" name="Text Placeholder 3">
            <a:extLst>
              <a:ext uri="{FF2B5EF4-FFF2-40B4-BE49-F238E27FC236}">
                <a16:creationId xmlns:a16="http://schemas.microsoft.com/office/drawing/2014/main" id="{0A551F63-C26A-0349-A1AE-96B7A1BD0ED5}"/>
              </a:ext>
            </a:extLst>
          </p:cNvPr>
          <p:cNvSpPr>
            <a:spLocks noGrp="1"/>
          </p:cNvSpPr>
          <p:nvPr>
            <p:ph type="body" sz="quarter" idx="11"/>
          </p:nvPr>
        </p:nvSpPr>
        <p:spPr/>
        <p:txBody>
          <a:bodyPr/>
          <a:lstStyle/>
          <a:p>
            <a:r>
              <a:rPr lang="en-US" dirty="0"/>
              <a:t>Figure 1-20 Loading HTML and JavaScript code</a:t>
            </a:r>
          </a:p>
        </p:txBody>
      </p:sp>
    </p:spTree>
    <p:extLst>
      <p:ext uri="{BB962C8B-B14F-4D97-AF65-F5344CB8AC3E}">
        <p14:creationId xmlns:p14="http://schemas.microsoft.com/office/powerpoint/2010/main" val="2821465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18AF-7B57-C04B-9E36-7FCBC679EFF2}"/>
              </a:ext>
            </a:extLst>
          </p:cNvPr>
          <p:cNvSpPr>
            <a:spLocks noGrp="1"/>
          </p:cNvSpPr>
          <p:nvPr>
            <p:ph type="title"/>
          </p:nvPr>
        </p:nvSpPr>
        <p:spPr/>
        <p:txBody>
          <a:bodyPr/>
          <a:lstStyle/>
          <a:p>
            <a:r>
              <a:rPr lang="en-US" dirty="0"/>
              <a:t>Creating a JavaScript Source File (3 of 6)</a:t>
            </a:r>
          </a:p>
        </p:txBody>
      </p:sp>
      <p:sp>
        <p:nvSpPr>
          <p:cNvPr id="3" name="Text Placeholder 2">
            <a:extLst>
              <a:ext uri="{FF2B5EF4-FFF2-40B4-BE49-F238E27FC236}">
                <a16:creationId xmlns:a16="http://schemas.microsoft.com/office/drawing/2014/main" id="{CE0D4F87-F21A-5D43-A435-3D13A41C77FA}"/>
              </a:ext>
            </a:extLst>
          </p:cNvPr>
          <p:cNvSpPr>
            <a:spLocks noGrp="1"/>
          </p:cNvSpPr>
          <p:nvPr>
            <p:ph type="body" sz="quarter" idx="17"/>
          </p:nvPr>
        </p:nvSpPr>
        <p:spPr/>
        <p:txBody>
          <a:bodyPr/>
          <a:lstStyle/>
          <a:p>
            <a:r>
              <a:rPr lang="en-US" dirty="0"/>
              <a:t>Using the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defer</a:t>
            </a:r>
            <a:r>
              <a:rPr lang="en-US" dirty="0"/>
              <a:t> keywords (continued)</a:t>
            </a:r>
          </a:p>
          <a:p>
            <a:pPr lvl="1"/>
            <a:r>
              <a:rPr lang="en-US" dirty="0"/>
              <a:t>Placing JavaScript code in an external file is preferable because:</a:t>
            </a:r>
          </a:p>
          <a:p>
            <a:pPr lvl="2"/>
            <a:r>
              <a:rPr lang="en-US" dirty="0"/>
              <a:t>Code can be shared among pages or among team members</a:t>
            </a:r>
          </a:p>
          <a:p>
            <a:pPr lvl="2"/>
            <a:r>
              <a:rPr lang="en-US" dirty="0"/>
              <a:t>When shared among pages, code need only be downloaded once</a:t>
            </a:r>
          </a:p>
          <a:p>
            <a:pPr lvl="2"/>
            <a:r>
              <a:rPr lang="en-US" dirty="0"/>
              <a:t>The HTML file is kept neater and cleaner</a:t>
            </a:r>
          </a:p>
          <a:p>
            <a:pPr lvl="2"/>
            <a:r>
              <a:rPr lang="en-US" dirty="0"/>
              <a:t>Websites are easier to manage when the HTML, CSS, and JavaScript files each focus on one task</a:t>
            </a:r>
          </a:p>
        </p:txBody>
      </p:sp>
    </p:spTree>
    <p:extLst>
      <p:ext uri="{BB962C8B-B14F-4D97-AF65-F5344CB8AC3E}">
        <p14:creationId xmlns:p14="http://schemas.microsoft.com/office/powerpoint/2010/main" val="3419085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 JavaScript Source File (4 of 6)</a:t>
            </a:r>
          </a:p>
        </p:txBody>
      </p:sp>
      <p:pic>
        <p:nvPicPr>
          <p:cNvPr id="7" name="Picture Placeholder 6" descr="A figure listing the code in an external JavaScript file. Program code. In the code, the words in the variable names are merged, and the code contains the following keywords: let. Line 1: Forward slash, forward slash, define variables containing plant file names. Line 2: let, blanket, equals, left double quotation mark, blanket dot j p g, right double quotation mark, semicolon. Line 3: let, rugosa, equals, left double quotation mark, rugosa dot j p g, right double quotation mark, semicolon. Line 4: let, bluestem, equals, left double quotation mark, bluestem dot j p g, right double quotation mark, semicolon. Line 5: Blank. Line 6: Forward slash, forward slash, add event handlers to the list items. Line 7: document dot get Element By I d, left parenthesis, left double quotation mark, blanket, right double quotation mark, right parenthesis, dot, on click, equals, function, left parenthesis, right parenthesis, left brace. Line 8, indented once: document, dot, get Element By I d, left parenthesis, left double quotation mark, plant I m g, right double quotation mark, right parenthesis, dot, s r c, equals, blanket, semicolon. Line 9: Right brace. Line 10: document dot get Element By I d, left parenthesis, left double quotation mark, rugosa, right double quotation mark, right parenthesis, dot, on click, equals, function, left parenthesis, right parenthesis, left brace. Line 11, indented once: document, dot, get Element By I d, left parenthesis, left double quotation mark, plant I m g, right double quotation mark, right parenthesis, dot, s r c, equals, rugosa, semicolon. Line 12: Right brace. Line 13: document dot get Element By I d, left parenthesis, left double quotation mark, bluestem, right double quotation mark, right parenthesis, dot, on click, equals, function, left parenthesis, right parenthesis, left brace. Line 14, indented once: document, dot, get Element By I d, left parenthesis, left double quotation mark, plant I m g, right double quotation mark, right parenthesis, dot, s r c, equals, bluestem, semicolon. Line 15: Right brace. Line 16: Blank. Line 17: forward slash, asterisk. Line 18, indented once: Information on available plants. Line 19, indented once: including link to U S D A website. Line 20: asterisk, forward slash. Line 21: Blank. Line 22: let caption Text, equals, left double quotation mark, left single angle bracket, p, right single angle bracket, Plant choices for, character space, right double quotation mark, plus. Line 23, indented a few times: left double quotation mark, left single angle bracket, a, h ref, equals, left single quote, h t t p, colon, double slash, plant hardiness, dot, a r s, dot, u s d a, dot, g o v, right single quote, right single angle bracket, right double quotation mark, plus. Line 24, Indented a few times: left double quotation mark, hardiness zones, left single angle bracket, forward slash, a, right single angle bracket, right double quotation mark, plus. Line 25, indented a few times: left double quotation mark, character space, 5 a minus 6 b, left single angle bracket, forward slash, p, right single angle bracket, right double quotation mark, semicolon. Line 26: Blank. Line 27: document, dot, get Element By I d, left parenthesis, left double quotation mark, i m g Caption, right double quotation mark, right parenthesis, dot, inner H T M L, equals, caption Text, semicolon. Lines 2 to 5 of the above code contain commands declaring JavaScript variables. Lines 6 to 15 contain command to apply event handlers to three web page elements. Lines 22 to 27 contain commands to add H T M L code to a page element.">
            <a:extLst>
              <a:ext uri="{FF2B5EF4-FFF2-40B4-BE49-F238E27FC236}">
                <a16:creationId xmlns:a16="http://schemas.microsoft.com/office/drawing/2014/main" id="{44242C82-F8D3-634E-B4CD-C057FBB33FAF}"/>
              </a:ext>
            </a:extLst>
          </p:cNvPr>
          <p:cNvPicPr>
            <a:picLocks noGrp="1" noChangeAspect="1"/>
          </p:cNvPicPr>
          <p:nvPr>
            <p:ph type="pic" sz="quarter" idx="10"/>
          </p:nvPr>
        </p:nvPicPr>
        <p:blipFill>
          <a:blip r:embed="rId2"/>
          <a:stretch>
            <a:fillRect/>
          </a:stretch>
        </p:blipFill>
        <p:spPr>
          <a:xfrm>
            <a:off x="733118" y="1541344"/>
            <a:ext cx="6745854" cy="4625289"/>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641770" y="4070657"/>
            <a:ext cx="3813607" cy="1808163"/>
          </a:xfrm>
        </p:spPr>
        <p:txBody>
          <a:bodyPr/>
          <a:lstStyle/>
          <a:p>
            <a:r>
              <a:rPr lang="en-US" dirty="0"/>
              <a:t>Figure 1-21 An external JavaScript file</a:t>
            </a:r>
          </a:p>
        </p:txBody>
      </p:sp>
    </p:spTree>
    <p:extLst>
      <p:ext uri="{BB962C8B-B14F-4D97-AF65-F5344CB8AC3E}">
        <p14:creationId xmlns:p14="http://schemas.microsoft.com/office/powerpoint/2010/main" val="990044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 JavaScript Source File (5 of 6)</a:t>
            </a:r>
          </a:p>
        </p:txBody>
      </p:sp>
      <p:pic>
        <p:nvPicPr>
          <p:cNvPr id="7" name="Picture Placeholder 6" descr="A figure listing code that shows how to connect to an external JavaScript file. Program code. In the code, the words in the variable names are merged, and the code contains the following keywords: meta, title, link, script, head. Line 1, indented once: left single angle bracket, meta, char set, equals, left double quotation mark, u t f hyphen 8, right double quotation mark, forward slash, right single angle bracket. Line 2, indented once: meta, name, equals, left double quotation mark, view port, right double quotation mark, content, equals, left double quotation mark, width, equals, device hyphen width, comma, initial hyphen scale, equals, 1.0, right double quotation mark, right single angle bracket. Line 3, indented once: left single angle bracket, title, right single angle bracket, Tinley Xeriscapes, left single angle bracket, forward slash, title, right single angle bracket. Line 4, indented once: left single angle bracket, link, rel, equals, left double quotation mark, stylesheet, right double quotation mark, media, equals, left double quotation mark, screen and, left parenthesis, max hyphen device hyphen width, colon, 999 p x, right parenthesis, right double quotation mark, h ref, equals, tinley hand dot c s s, right double quotation mark, forward slash, right single angle bracket. Line 5, indented once: left single angle bracket, link, rel, equals, left double quotation mark, stylesheet, right double quotation mark, media, equals, left double quotation mark, screen and, left parenthesis, max hyphen device hyphen width, colon, 1000 p x, right parenthesis, right double quotation mark, h ref, equals, tinley dot c s s, right double quotation mark, forward slash, right single angle bracket. Line 6, indented once: left single angle bracket, link, h ref, equals, left double quotation mark, h t t p, colon, double slash, fonts dot google a p i s dot com, forward slash, c s s, question mark, family, equals, Lily, plus, Script, plus, One, right double quotation mark, rel, equals, left double quotation mark, stylesheet, right double quotation mark, type, equals, left double quotation mark, text, forward slash, c s s, right double quotation mark, right single angle bracket. Line 7, indented once: left single angle bracket, script, s r c, equals, left double quotation mark, j s 0 1 b dot j s, right double quotation mark, defer, right single angle bracket, left single angle bracket, forward slash, script, right single angle bracket. Line 8: Left single angle bracket, forward slash, head, right single angle bracket. In line 7 of the above code, j s o 1 b dot j s is the name of the external JavaScript file. The defer keyword in this line of code defers loading the JavaScript file until after the H T M L file is loaded.">
            <a:extLst>
              <a:ext uri="{FF2B5EF4-FFF2-40B4-BE49-F238E27FC236}">
                <a16:creationId xmlns:a16="http://schemas.microsoft.com/office/drawing/2014/main" id="{F3B3F6DE-5A55-B14D-8C17-29EC546B1601}"/>
              </a:ext>
            </a:extLst>
          </p:cNvPr>
          <p:cNvPicPr>
            <a:picLocks noGrp="1" noChangeAspect="1"/>
          </p:cNvPicPr>
          <p:nvPr>
            <p:ph type="pic" sz="quarter" idx="10"/>
          </p:nvPr>
        </p:nvPicPr>
        <p:blipFill>
          <a:blip r:embed="rId3"/>
          <a:stretch>
            <a:fillRect/>
          </a:stretch>
        </p:blipFill>
        <p:spPr>
          <a:xfrm>
            <a:off x="731519" y="1619556"/>
            <a:ext cx="10451407" cy="233195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352550" y="4070657"/>
            <a:ext cx="9182100" cy="1808163"/>
          </a:xfrm>
        </p:spPr>
        <p:txBody>
          <a:bodyPr/>
          <a:lstStyle/>
          <a:p>
            <a:r>
              <a:rPr lang="en-US" dirty="0"/>
              <a:t>Figure 1-22 Connecting to an external JavaScript file</a:t>
            </a:r>
          </a:p>
        </p:txBody>
      </p:sp>
    </p:spTree>
    <p:extLst>
      <p:ext uri="{BB962C8B-B14F-4D97-AF65-F5344CB8AC3E}">
        <p14:creationId xmlns:p14="http://schemas.microsoft.com/office/powerpoint/2010/main" val="50538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25C3-C4B8-1146-BDDE-739D20907348}"/>
              </a:ext>
            </a:extLst>
          </p:cNvPr>
          <p:cNvSpPr>
            <a:spLocks noGrp="1"/>
          </p:cNvSpPr>
          <p:nvPr>
            <p:ph type="title"/>
          </p:nvPr>
        </p:nvSpPr>
        <p:spPr/>
        <p:txBody>
          <a:bodyPr/>
          <a:lstStyle/>
          <a:p>
            <a:r>
              <a:rPr lang="en-US" dirty="0"/>
              <a:t>Exploring the JavaScript Language (2 of 11)</a:t>
            </a:r>
          </a:p>
        </p:txBody>
      </p:sp>
      <p:sp>
        <p:nvSpPr>
          <p:cNvPr id="3" name="Text Placeholder 2">
            <a:extLst>
              <a:ext uri="{FF2B5EF4-FFF2-40B4-BE49-F238E27FC236}">
                <a16:creationId xmlns:a16="http://schemas.microsoft.com/office/drawing/2014/main" id="{D5167404-8434-5C49-AAEC-CA07BA8383B8}"/>
              </a:ext>
            </a:extLst>
          </p:cNvPr>
          <p:cNvSpPr>
            <a:spLocks noGrp="1"/>
          </p:cNvSpPr>
          <p:nvPr>
            <p:ph type="body" sz="quarter" idx="17"/>
          </p:nvPr>
        </p:nvSpPr>
        <p:spPr/>
        <p:txBody>
          <a:bodyPr/>
          <a:lstStyle/>
          <a:p>
            <a:r>
              <a:rPr lang="en-US" dirty="0"/>
              <a:t>Introducing scripting languages (continued)</a:t>
            </a:r>
          </a:p>
          <a:p>
            <a:pPr lvl="1"/>
            <a:r>
              <a:rPr lang="en-US" b="1" dirty="0">
                <a:solidFill>
                  <a:srgbClr val="004A78"/>
                </a:solidFill>
              </a:rPr>
              <a:t>Markup languages</a:t>
            </a:r>
            <a:r>
              <a:rPr lang="en-US" dirty="0"/>
              <a:t>: languages that define the content, structure, and appearance of a document</a:t>
            </a:r>
          </a:p>
          <a:p>
            <a:pPr lvl="2"/>
            <a:r>
              <a:rPr lang="en-US" b="1" dirty="0">
                <a:solidFill>
                  <a:srgbClr val="004A78"/>
                </a:solidFill>
              </a:rPr>
              <a:t>HTML (Hypertext Markup Language) </a:t>
            </a:r>
            <a:r>
              <a:rPr lang="en-US" dirty="0"/>
              <a:t>defines the content and structure of a web page</a:t>
            </a:r>
          </a:p>
          <a:p>
            <a:pPr lvl="2"/>
            <a:r>
              <a:rPr lang="en-US" b="1" dirty="0">
                <a:solidFill>
                  <a:srgbClr val="004A78"/>
                </a:solidFill>
              </a:rPr>
              <a:t>CSS (Cascading Style Sheets) </a:t>
            </a:r>
            <a:r>
              <a:rPr lang="en-US" dirty="0"/>
              <a:t>defines how a web page will appear on a specified device</a:t>
            </a:r>
          </a:p>
        </p:txBody>
      </p:sp>
    </p:spTree>
    <p:extLst>
      <p:ext uri="{BB962C8B-B14F-4D97-AF65-F5344CB8AC3E}">
        <p14:creationId xmlns:p14="http://schemas.microsoft.com/office/powerpoint/2010/main" val="236424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A431-2FDA-D845-9A37-F775A71E4992}"/>
              </a:ext>
            </a:extLst>
          </p:cNvPr>
          <p:cNvSpPr>
            <a:spLocks noGrp="1"/>
          </p:cNvSpPr>
          <p:nvPr>
            <p:ph type="title"/>
          </p:nvPr>
        </p:nvSpPr>
        <p:spPr/>
        <p:txBody>
          <a:bodyPr/>
          <a:lstStyle/>
          <a:p>
            <a:r>
              <a:rPr lang="en-US" dirty="0"/>
              <a:t>Creating a JavaScript Source File (6 of 6)</a:t>
            </a:r>
          </a:p>
        </p:txBody>
      </p:sp>
      <p:sp>
        <p:nvSpPr>
          <p:cNvPr id="3" name="Text Placeholder 2">
            <a:extLst>
              <a:ext uri="{FF2B5EF4-FFF2-40B4-BE49-F238E27FC236}">
                <a16:creationId xmlns:a16="http://schemas.microsoft.com/office/drawing/2014/main" id="{811F19C0-EDEE-E841-BCE7-E23922DC19DD}"/>
              </a:ext>
            </a:extLst>
          </p:cNvPr>
          <p:cNvSpPr>
            <a:spLocks noGrp="1"/>
          </p:cNvSpPr>
          <p:nvPr>
            <p:ph type="body" sz="quarter" idx="17"/>
          </p:nvPr>
        </p:nvSpPr>
        <p:spPr/>
        <p:txBody>
          <a:bodyPr/>
          <a:lstStyle/>
          <a:p>
            <a:r>
              <a:rPr lang="en-US" dirty="0"/>
              <a:t>Working with libraries</a:t>
            </a:r>
          </a:p>
          <a:p>
            <a:pPr lvl="1"/>
            <a:r>
              <a:rPr lang="en-US" b="1" dirty="0">
                <a:solidFill>
                  <a:srgbClr val="004A78"/>
                </a:solidFill>
              </a:rPr>
              <a:t>Libraries</a:t>
            </a:r>
            <a:r>
              <a:rPr lang="en-US" dirty="0"/>
              <a:t>: JavaScript source files that store especially useful generic scripts used on many different websites</a:t>
            </a:r>
          </a:p>
          <a:p>
            <a:pPr lvl="1"/>
            <a:r>
              <a:rPr lang="en-US" dirty="0"/>
              <a:t>You can incorporate a library into HTML code by creating a </a:t>
            </a:r>
            <a:r>
              <a:rPr lang="en-US" dirty="0">
                <a:latin typeface="Courier New" panose="02070309020205020404" pitchFamily="49" charset="0"/>
                <a:cs typeface="Courier New" panose="02070309020205020404" pitchFamily="49" charset="0"/>
              </a:rPr>
              <a:t>script</a:t>
            </a:r>
            <a:r>
              <a:rPr lang="en-US" dirty="0"/>
              <a:t> element in the head section and using the </a:t>
            </a:r>
            <a:r>
              <a:rPr lang="en-US" dirty="0" err="1">
                <a:latin typeface="Courier New" panose="02070309020205020404" pitchFamily="49" charset="0"/>
                <a:cs typeface="Courier New" panose="02070309020205020404" pitchFamily="49" charset="0"/>
              </a:rPr>
              <a:t>src</a:t>
            </a:r>
            <a:r>
              <a:rPr lang="en-US" dirty="0"/>
              <a:t> attribute to specify the file name</a:t>
            </a:r>
          </a:p>
          <a:p>
            <a:pPr lvl="1"/>
            <a:r>
              <a:rPr lang="en-US" dirty="0"/>
              <a:t>Popular libraries include Node.js, jQuery, and </a:t>
            </a:r>
            <a:r>
              <a:rPr lang="en-US" dirty="0" err="1"/>
              <a:t>Modernizr</a:t>
            </a:r>
            <a:endParaRPr lang="en-US" dirty="0"/>
          </a:p>
          <a:p>
            <a:pPr lvl="1"/>
            <a:r>
              <a:rPr lang="en-US" dirty="0"/>
              <a:t>Developers usually create customized versions of large libraries containing only the code they need to limit download time</a:t>
            </a:r>
          </a:p>
        </p:txBody>
      </p:sp>
    </p:spTree>
    <p:extLst>
      <p:ext uri="{BB962C8B-B14F-4D97-AF65-F5344CB8AC3E}">
        <p14:creationId xmlns:p14="http://schemas.microsoft.com/office/powerpoint/2010/main" val="524218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D6BD-9F2D-5847-825E-7F83D8E300BA}"/>
              </a:ext>
            </a:extLst>
          </p:cNvPr>
          <p:cNvSpPr>
            <a:spLocks noGrp="1"/>
          </p:cNvSpPr>
          <p:nvPr>
            <p:ph type="title"/>
          </p:nvPr>
        </p:nvSpPr>
        <p:spPr/>
        <p:txBody>
          <a:bodyPr/>
          <a:lstStyle/>
          <a:p>
            <a:r>
              <a:rPr lang="en-US" dirty="0"/>
              <a:t>Validating Web Pages</a:t>
            </a:r>
          </a:p>
        </p:txBody>
      </p:sp>
      <p:sp>
        <p:nvSpPr>
          <p:cNvPr id="3" name="Text Placeholder 2">
            <a:extLst>
              <a:ext uri="{FF2B5EF4-FFF2-40B4-BE49-F238E27FC236}">
                <a16:creationId xmlns:a16="http://schemas.microsoft.com/office/drawing/2014/main" id="{F4B98D70-EFBA-BF4D-A259-414E8DB1F102}"/>
              </a:ext>
            </a:extLst>
          </p:cNvPr>
          <p:cNvSpPr>
            <a:spLocks noGrp="1"/>
          </p:cNvSpPr>
          <p:nvPr>
            <p:ph type="body" sz="quarter" idx="17"/>
          </p:nvPr>
        </p:nvSpPr>
        <p:spPr/>
        <p:txBody>
          <a:bodyPr/>
          <a:lstStyle/>
          <a:p>
            <a:r>
              <a:rPr lang="en-US" b="1" dirty="0">
                <a:solidFill>
                  <a:srgbClr val="004A78"/>
                </a:solidFill>
              </a:rPr>
              <a:t>Well formed </a:t>
            </a:r>
            <a:r>
              <a:rPr lang="en-US" dirty="0"/>
              <a:t>web page documents conform to the rules and requirements of HTML</a:t>
            </a:r>
          </a:p>
          <a:p>
            <a:r>
              <a:rPr lang="en-US" b="1" dirty="0">
                <a:solidFill>
                  <a:srgbClr val="004A78"/>
                </a:solidFill>
              </a:rPr>
              <a:t>Validating parser</a:t>
            </a:r>
            <a:r>
              <a:rPr lang="en-US" dirty="0"/>
              <a:t>: a program that checks whether a web page is well formed and whether the document conforms to a specific language definition known as DTD</a:t>
            </a:r>
          </a:p>
          <a:p>
            <a:pPr lvl="1"/>
            <a:r>
              <a:rPr lang="en-US" dirty="0"/>
              <a:t>E.g., W3C Markup Validation Service at </a:t>
            </a:r>
            <a:r>
              <a:rPr lang="en-US" dirty="0">
                <a:hlinkClick r:id="rId2"/>
              </a:rPr>
              <a:t>http://validator.w3.org/</a:t>
            </a:r>
            <a:r>
              <a:rPr lang="en-US" dirty="0"/>
              <a:t> </a:t>
            </a:r>
          </a:p>
          <a:p>
            <a:r>
              <a:rPr lang="en-US" b="1" dirty="0">
                <a:solidFill>
                  <a:srgbClr val="004A78"/>
                </a:solidFill>
              </a:rPr>
              <a:t>Validation</a:t>
            </a:r>
            <a:r>
              <a:rPr lang="en-US" dirty="0"/>
              <a:t>: the process of verifying that your document is well formed and checking that the elements in your document are correctly written according to the element definitions in a specific DTD</a:t>
            </a:r>
          </a:p>
          <a:p>
            <a:r>
              <a:rPr lang="en-US" dirty="0"/>
              <a:t>Embedding JavaScript in an XHTML document</a:t>
            </a:r>
          </a:p>
          <a:p>
            <a:pPr lvl="1"/>
            <a:r>
              <a:rPr lang="en-US" dirty="0"/>
              <a:t>Enclose the </a:t>
            </a:r>
            <a:r>
              <a:rPr lang="en-US" dirty="0">
                <a:latin typeface="Courier New" panose="02070309020205020404" pitchFamily="49" charset="0"/>
                <a:cs typeface="Courier New" panose="02070309020205020404" pitchFamily="49" charset="0"/>
              </a:rPr>
              <a:t>script</a:t>
            </a:r>
            <a:r>
              <a:rPr lang="en-US" dirty="0"/>
              <a:t> element within a CDATA section</a:t>
            </a:r>
          </a:p>
          <a:p>
            <a:pPr lvl="1"/>
            <a:r>
              <a:rPr lang="en-US" b="1" dirty="0">
                <a:solidFill>
                  <a:srgbClr val="004A78"/>
                </a:solidFill>
              </a:rPr>
              <a:t>Character data (CDATA)</a:t>
            </a:r>
            <a:r>
              <a:rPr lang="en-US" dirty="0"/>
              <a:t>: a document section that is not interpreted as markup</a:t>
            </a:r>
          </a:p>
          <a:p>
            <a:pPr lvl="1"/>
            <a:r>
              <a:rPr lang="en-US" b="1" dirty="0">
                <a:solidFill>
                  <a:srgbClr val="004A78"/>
                </a:solidFill>
              </a:rPr>
              <a:t>Parsed character data (PCDATA)</a:t>
            </a:r>
            <a:r>
              <a:rPr lang="en-US" dirty="0"/>
              <a:t>: a document section that is interpreted as markup</a:t>
            </a:r>
          </a:p>
        </p:txBody>
      </p:sp>
    </p:spTree>
    <p:extLst>
      <p:ext uri="{BB962C8B-B14F-4D97-AF65-F5344CB8AC3E}">
        <p14:creationId xmlns:p14="http://schemas.microsoft.com/office/powerpoint/2010/main" val="2745871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3D53-2490-2849-A117-64CE89228FF4}"/>
              </a:ext>
            </a:extLst>
          </p:cNvPr>
          <p:cNvSpPr>
            <a:spLocks noGrp="1"/>
          </p:cNvSpPr>
          <p:nvPr>
            <p:ph type="title"/>
          </p:nvPr>
        </p:nvSpPr>
        <p:spPr/>
        <p:txBody>
          <a:bodyPr/>
          <a:lstStyle/>
          <a:p>
            <a:r>
              <a:rPr lang="en-US" dirty="0"/>
              <a:t>Exploring the JavaScript Language (3 of 11)</a:t>
            </a:r>
          </a:p>
        </p:txBody>
      </p:sp>
      <p:pic>
        <p:nvPicPr>
          <p:cNvPr id="6" name="Picture Placeholder 5" descr="A diagram illustrating the roles of H T M L, C S S, and JavaScript in web development. H T M L takes care of the content and structure. C S S takes care of the layout and design. JavaScript takes care of interactive features and customized apps.">
            <a:extLst>
              <a:ext uri="{FF2B5EF4-FFF2-40B4-BE49-F238E27FC236}">
                <a16:creationId xmlns:a16="http://schemas.microsoft.com/office/drawing/2014/main" id="{3066CE3A-9245-D443-BA24-404F108BBAB8}"/>
              </a:ext>
            </a:extLst>
          </p:cNvPr>
          <p:cNvPicPr>
            <a:picLocks noGrp="1" noChangeAspect="1"/>
          </p:cNvPicPr>
          <p:nvPr>
            <p:ph type="pic" sz="quarter" idx="10"/>
          </p:nvPr>
        </p:nvPicPr>
        <p:blipFill rotWithShape="1">
          <a:blip r:embed="rId2"/>
          <a:stretch/>
        </p:blipFill>
        <p:spPr>
          <a:xfrm>
            <a:off x="731520" y="1929801"/>
            <a:ext cx="6504126" cy="2674857"/>
          </a:xfrm>
        </p:spPr>
      </p:pic>
      <p:sp>
        <p:nvSpPr>
          <p:cNvPr id="4" name="Text Placeholder 3">
            <a:extLst>
              <a:ext uri="{FF2B5EF4-FFF2-40B4-BE49-F238E27FC236}">
                <a16:creationId xmlns:a16="http://schemas.microsoft.com/office/drawing/2014/main" id="{6D5E5A1D-E38C-EA43-9605-9002E91F210F}"/>
              </a:ext>
            </a:extLst>
          </p:cNvPr>
          <p:cNvSpPr>
            <a:spLocks noGrp="1"/>
          </p:cNvSpPr>
          <p:nvPr>
            <p:ph type="body" sz="quarter" idx="11"/>
          </p:nvPr>
        </p:nvSpPr>
        <p:spPr/>
        <p:txBody>
          <a:bodyPr/>
          <a:lstStyle/>
          <a:p>
            <a:r>
              <a:rPr lang="en-US" dirty="0"/>
              <a:t>Figure 1-1 The roles of HTML, CSS, and JavaScript in web development</a:t>
            </a:r>
          </a:p>
        </p:txBody>
      </p:sp>
    </p:spTree>
    <p:extLst>
      <p:ext uri="{BB962C8B-B14F-4D97-AF65-F5344CB8AC3E}">
        <p14:creationId xmlns:p14="http://schemas.microsoft.com/office/powerpoint/2010/main" val="375666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B25F-6FBA-2E4D-B3C0-4380588FF6BC}"/>
              </a:ext>
            </a:extLst>
          </p:cNvPr>
          <p:cNvSpPr>
            <a:spLocks noGrp="1"/>
          </p:cNvSpPr>
          <p:nvPr>
            <p:ph type="title"/>
          </p:nvPr>
        </p:nvSpPr>
        <p:spPr/>
        <p:txBody>
          <a:bodyPr/>
          <a:lstStyle/>
          <a:p>
            <a:r>
              <a:rPr lang="en-US" dirty="0"/>
              <a:t>Exploring the JavaScript Language (4 of 11)</a:t>
            </a:r>
          </a:p>
        </p:txBody>
      </p:sp>
      <p:sp>
        <p:nvSpPr>
          <p:cNvPr id="3" name="Text Placeholder 2">
            <a:extLst>
              <a:ext uri="{FF2B5EF4-FFF2-40B4-BE49-F238E27FC236}">
                <a16:creationId xmlns:a16="http://schemas.microsoft.com/office/drawing/2014/main" id="{322D7305-DC29-EC47-980C-6CEDC0ECB5CF}"/>
              </a:ext>
            </a:extLst>
          </p:cNvPr>
          <p:cNvSpPr>
            <a:spLocks noGrp="1"/>
          </p:cNvSpPr>
          <p:nvPr>
            <p:ph type="body" sz="quarter" idx="17"/>
          </p:nvPr>
        </p:nvSpPr>
        <p:spPr/>
        <p:txBody>
          <a:bodyPr/>
          <a:lstStyle/>
          <a:p>
            <a:r>
              <a:rPr lang="en-US" dirty="0"/>
              <a:t>JavaScript and ECMAScript</a:t>
            </a:r>
          </a:p>
          <a:p>
            <a:pPr lvl="1"/>
            <a:r>
              <a:rPr lang="en-US" dirty="0"/>
              <a:t>Developers struggled to reconcile JavaScript and </a:t>
            </a:r>
            <a:r>
              <a:rPr lang="en-US" b="1" dirty="0">
                <a:solidFill>
                  <a:srgbClr val="004A78"/>
                </a:solidFill>
              </a:rPr>
              <a:t>JScript</a:t>
            </a:r>
            <a:r>
              <a:rPr lang="en-US" dirty="0"/>
              <a:t> in the late 1990s</a:t>
            </a:r>
          </a:p>
          <a:p>
            <a:pPr lvl="1"/>
            <a:r>
              <a:rPr lang="en-US" dirty="0"/>
              <a:t>JavaScript was submitted as a proposal for a standardized scripting language to the </a:t>
            </a:r>
            <a:r>
              <a:rPr lang="en-US" b="1" dirty="0">
                <a:solidFill>
                  <a:srgbClr val="004A78"/>
                </a:solidFill>
              </a:rPr>
              <a:t>European Computer Manufacturers Association (ECMA) </a:t>
            </a:r>
            <a:r>
              <a:rPr lang="en-US" dirty="0"/>
              <a:t>in 1997</a:t>
            </a:r>
          </a:p>
          <a:p>
            <a:pPr lvl="1"/>
            <a:r>
              <a:rPr lang="en-US" dirty="0"/>
              <a:t>An ECMA committee developed a set of scripting language standards</a:t>
            </a:r>
          </a:p>
          <a:p>
            <a:pPr lvl="1"/>
            <a:r>
              <a:rPr lang="en-US" dirty="0"/>
              <a:t>The specification for this scripting language, called </a:t>
            </a:r>
            <a:r>
              <a:rPr lang="en-US" b="1" dirty="0">
                <a:solidFill>
                  <a:srgbClr val="004A78"/>
                </a:solidFill>
              </a:rPr>
              <a:t>ECMAScript </a:t>
            </a:r>
            <a:r>
              <a:rPr lang="en-US" dirty="0"/>
              <a:t>(</a:t>
            </a:r>
            <a:r>
              <a:rPr lang="en-US" b="1" dirty="0">
                <a:solidFill>
                  <a:srgbClr val="004A78"/>
                </a:solidFill>
              </a:rPr>
              <a:t>ECMA-262</a:t>
            </a:r>
            <a:r>
              <a:rPr lang="en-US" dirty="0"/>
              <a:t>), is updated to a new edition annually</a:t>
            </a:r>
          </a:p>
        </p:txBody>
      </p:sp>
    </p:spTree>
    <p:extLst>
      <p:ext uri="{BB962C8B-B14F-4D97-AF65-F5344CB8AC3E}">
        <p14:creationId xmlns:p14="http://schemas.microsoft.com/office/powerpoint/2010/main" val="349243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97F5-2002-0A4F-8B31-384543758B8D}"/>
              </a:ext>
            </a:extLst>
          </p:cNvPr>
          <p:cNvSpPr>
            <a:spLocks noGrp="1"/>
          </p:cNvSpPr>
          <p:nvPr>
            <p:ph type="title"/>
          </p:nvPr>
        </p:nvSpPr>
        <p:spPr/>
        <p:txBody>
          <a:bodyPr/>
          <a:lstStyle/>
          <a:p>
            <a:r>
              <a:rPr lang="en-US" dirty="0"/>
              <a:t>Exploring the JavaScript Language (5 of 11)</a:t>
            </a:r>
          </a:p>
        </p:txBody>
      </p:sp>
      <p:sp>
        <p:nvSpPr>
          <p:cNvPr id="3" name="Text Placeholder 2">
            <a:extLst>
              <a:ext uri="{FF2B5EF4-FFF2-40B4-BE49-F238E27FC236}">
                <a16:creationId xmlns:a16="http://schemas.microsoft.com/office/drawing/2014/main" id="{07B6E1DC-4688-6142-B944-96CCCC581680}"/>
              </a:ext>
            </a:extLst>
          </p:cNvPr>
          <p:cNvSpPr>
            <a:spLocks noGrp="1"/>
          </p:cNvSpPr>
          <p:nvPr>
            <p:ph type="body" sz="quarter" idx="17"/>
          </p:nvPr>
        </p:nvSpPr>
        <p:spPr/>
        <p:txBody>
          <a:bodyPr/>
          <a:lstStyle/>
          <a:p>
            <a:r>
              <a:rPr lang="en-US" dirty="0"/>
              <a:t>The DOM and the BOM</a:t>
            </a:r>
          </a:p>
          <a:p>
            <a:pPr lvl="1"/>
            <a:r>
              <a:rPr lang="en-US" dirty="0"/>
              <a:t>Three foundations of the full implementation of JavaScript:</a:t>
            </a:r>
          </a:p>
          <a:p>
            <a:pPr lvl="2"/>
            <a:r>
              <a:rPr lang="en-US" dirty="0"/>
              <a:t>ECMAScript (core of the language: syntax, keywords, properties, methods, etc.)</a:t>
            </a:r>
          </a:p>
          <a:p>
            <a:pPr lvl="2"/>
            <a:r>
              <a:rPr lang="en-US" b="1" dirty="0">
                <a:solidFill>
                  <a:srgbClr val="004A78"/>
                </a:solidFill>
              </a:rPr>
              <a:t>Document Object Model (DOM)</a:t>
            </a:r>
            <a:r>
              <a:rPr lang="en-US" dirty="0"/>
              <a:t>: describes how to access the contents of a web page and user actions within that page</a:t>
            </a:r>
          </a:p>
          <a:p>
            <a:pPr lvl="2"/>
            <a:r>
              <a:rPr lang="en-US" b="1" dirty="0">
                <a:solidFill>
                  <a:srgbClr val="004A78"/>
                </a:solidFill>
              </a:rPr>
              <a:t>Browser Object Model (BOM)</a:t>
            </a:r>
            <a:r>
              <a:rPr lang="en-US" dirty="0"/>
              <a:t>: describes how to access the features and behaviors of the browser itself</a:t>
            </a:r>
          </a:p>
          <a:p>
            <a:pPr lvl="1"/>
            <a:r>
              <a:rPr lang="en-US" dirty="0"/>
              <a:t>DOM and BOM are </a:t>
            </a:r>
            <a:r>
              <a:rPr lang="en-US" b="1" dirty="0">
                <a:solidFill>
                  <a:srgbClr val="004A78"/>
                </a:solidFill>
              </a:rPr>
              <a:t>Application Programming Interfaces (APIs)</a:t>
            </a:r>
          </a:p>
          <a:p>
            <a:pPr lvl="1"/>
            <a:r>
              <a:rPr lang="en-US" dirty="0"/>
              <a:t>DOM specifications are managed by the </a:t>
            </a:r>
            <a:r>
              <a:rPr lang="en-US" b="1" dirty="0">
                <a:solidFill>
                  <a:srgbClr val="004A78"/>
                </a:solidFill>
              </a:rPr>
              <a:t>World Wide Web Consortium (W3C)</a:t>
            </a:r>
          </a:p>
          <a:p>
            <a:pPr lvl="2"/>
            <a:r>
              <a:rPr lang="en-US" dirty="0"/>
              <a:t>Current version is DOM Level 4, described as an ongoing “living standard”</a:t>
            </a:r>
          </a:p>
          <a:p>
            <a:pPr lvl="1"/>
            <a:r>
              <a:rPr lang="en-US" dirty="0"/>
              <a:t>BOM is implemented by each browser application (largely the same among them)</a:t>
            </a:r>
          </a:p>
        </p:txBody>
      </p:sp>
    </p:spTree>
    <p:extLst>
      <p:ext uri="{BB962C8B-B14F-4D97-AF65-F5344CB8AC3E}">
        <p14:creationId xmlns:p14="http://schemas.microsoft.com/office/powerpoint/2010/main" val="30511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87BC-81A4-1245-ABAC-9F5125FA7F35}"/>
              </a:ext>
            </a:extLst>
          </p:cNvPr>
          <p:cNvSpPr>
            <a:spLocks noGrp="1"/>
          </p:cNvSpPr>
          <p:nvPr>
            <p:ph type="title"/>
          </p:nvPr>
        </p:nvSpPr>
        <p:spPr/>
        <p:txBody>
          <a:bodyPr/>
          <a:lstStyle/>
          <a:p>
            <a:r>
              <a:rPr lang="en-US" dirty="0"/>
              <a:t>Exploring the JavaScript Language (6 of 11)</a:t>
            </a:r>
          </a:p>
        </p:txBody>
      </p:sp>
      <p:sp>
        <p:nvSpPr>
          <p:cNvPr id="3" name="Text Placeholder 2">
            <a:extLst>
              <a:ext uri="{FF2B5EF4-FFF2-40B4-BE49-F238E27FC236}">
                <a16:creationId xmlns:a16="http://schemas.microsoft.com/office/drawing/2014/main" id="{453263AE-DF74-0746-A930-182DE4B40ECF}"/>
              </a:ext>
            </a:extLst>
          </p:cNvPr>
          <p:cNvSpPr>
            <a:spLocks noGrp="1"/>
          </p:cNvSpPr>
          <p:nvPr>
            <p:ph type="body" sz="quarter" idx="17"/>
          </p:nvPr>
        </p:nvSpPr>
        <p:spPr/>
        <p:txBody>
          <a:bodyPr/>
          <a:lstStyle/>
          <a:p>
            <a:r>
              <a:rPr lang="en-US" dirty="0"/>
              <a:t>Understanding client/server architecture</a:t>
            </a:r>
          </a:p>
          <a:p>
            <a:pPr lvl="1"/>
            <a:r>
              <a:rPr lang="en-US" dirty="0"/>
              <a:t>Traditionally, a </a:t>
            </a:r>
            <a:r>
              <a:rPr lang="en-US" b="1" dirty="0">
                <a:solidFill>
                  <a:srgbClr val="004A78"/>
                </a:solidFill>
              </a:rPr>
              <a:t>two-tier system </a:t>
            </a:r>
            <a:r>
              <a:rPr lang="en-US" dirty="0"/>
              <a:t>consisting of:</a:t>
            </a:r>
          </a:p>
          <a:p>
            <a:pPr lvl="2"/>
            <a:r>
              <a:rPr lang="en-US" b="1" dirty="0">
                <a:solidFill>
                  <a:srgbClr val="004A78"/>
                </a:solidFill>
              </a:rPr>
              <a:t>Server</a:t>
            </a:r>
            <a:r>
              <a:rPr lang="en-US" dirty="0"/>
              <a:t> (</a:t>
            </a:r>
            <a:r>
              <a:rPr lang="en-US" b="1" dirty="0">
                <a:solidFill>
                  <a:srgbClr val="004A78"/>
                </a:solidFill>
              </a:rPr>
              <a:t>back end</a:t>
            </a:r>
            <a:r>
              <a:rPr lang="en-US" dirty="0"/>
              <a:t>): a device or application from which a client requests information; responsible for data storage, management, communication with external services, and heavy processing</a:t>
            </a:r>
          </a:p>
          <a:p>
            <a:pPr lvl="2"/>
            <a:r>
              <a:rPr lang="en-US" b="1" dirty="0">
                <a:solidFill>
                  <a:srgbClr val="004A78"/>
                </a:solidFill>
              </a:rPr>
              <a:t>Client</a:t>
            </a:r>
            <a:r>
              <a:rPr lang="en-US" dirty="0"/>
              <a:t> (</a:t>
            </a:r>
            <a:r>
              <a:rPr lang="en-US" b="1" dirty="0">
                <a:solidFill>
                  <a:srgbClr val="004A78"/>
                </a:solidFill>
              </a:rPr>
              <a:t>front end</a:t>
            </a:r>
            <a:r>
              <a:rPr lang="en-US" dirty="0"/>
              <a:t>): a device or application that presents an interface to the user and requests information from a server; responsible for gathering information from the user, submitting it to a server, then receiving, formatting, and presenting the results, and sometimes some related data processing</a:t>
            </a:r>
          </a:p>
          <a:p>
            <a:pPr lvl="1"/>
            <a:r>
              <a:rPr lang="en-US" dirty="0"/>
              <a:t>Web’s two-tier client/server system consists of a web browser and web server that communicate via </a:t>
            </a:r>
            <a:r>
              <a:rPr lang="en-US" b="1" dirty="0">
                <a:solidFill>
                  <a:srgbClr val="004A78"/>
                </a:solidFill>
              </a:rPr>
              <a:t>Hypertext Transfer Protocol (HTTP)</a:t>
            </a:r>
          </a:p>
          <a:p>
            <a:pPr lvl="1"/>
            <a:r>
              <a:rPr lang="en-US" dirty="0"/>
              <a:t>Adding databases and other applications to a web server yields a </a:t>
            </a:r>
            <a:r>
              <a:rPr lang="en-US" b="1" dirty="0">
                <a:solidFill>
                  <a:srgbClr val="004A78"/>
                </a:solidFill>
              </a:rPr>
              <a:t>three-tier client/server system </a:t>
            </a:r>
            <a:r>
              <a:rPr lang="en-US" dirty="0"/>
              <a:t>(a.k.a. </a:t>
            </a:r>
            <a:r>
              <a:rPr lang="en-US" b="1" dirty="0">
                <a:solidFill>
                  <a:srgbClr val="004A78"/>
                </a:solidFill>
              </a:rPr>
              <a:t>multitier client/server system</a:t>
            </a:r>
            <a:r>
              <a:rPr lang="en-US" dirty="0"/>
              <a:t>, </a:t>
            </a:r>
            <a:r>
              <a:rPr lang="en-US" b="1" i="1" dirty="0">
                <a:solidFill>
                  <a:srgbClr val="004A78"/>
                </a:solidFill>
              </a:rPr>
              <a:t>n</a:t>
            </a:r>
            <a:r>
              <a:rPr lang="en-US" b="1" dirty="0">
                <a:solidFill>
                  <a:srgbClr val="004A78"/>
                </a:solidFill>
              </a:rPr>
              <a:t>-tier client/server system</a:t>
            </a:r>
            <a:r>
              <a:rPr lang="en-US" dirty="0"/>
              <a:t>): client tier, </a:t>
            </a:r>
            <a:r>
              <a:rPr lang="en-US" b="1" dirty="0">
                <a:solidFill>
                  <a:srgbClr val="004A78"/>
                </a:solidFill>
              </a:rPr>
              <a:t>processing tier </a:t>
            </a:r>
            <a:r>
              <a:rPr lang="en-US" dirty="0"/>
              <a:t>(a.k.a. </a:t>
            </a:r>
            <a:r>
              <a:rPr lang="en-US" b="1" dirty="0">
                <a:solidFill>
                  <a:srgbClr val="004A78"/>
                </a:solidFill>
              </a:rPr>
              <a:t>middle tier</a:t>
            </a:r>
            <a:r>
              <a:rPr lang="en-US" dirty="0"/>
              <a:t>), and data storage tier</a:t>
            </a:r>
          </a:p>
        </p:txBody>
      </p:sp>
    </p:spTree>
    <p:extLst>
      <p:ext uri="{BB962C8B-B14F-4D97-AF65-F5344CB8AC3E}">
        <p14:creationId xmlns:p14="http://schemas.microsoft.com/office/powerpoint/2010/main" val="238711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(7 of 11)</a:t>
            </a:r>
          </a:p>
        </p:txBody>
      </p:sp>
      <p:pic>
        <p:nvPicPr>
          <p:cNvPr id="7" name="Picture Placeholder 6" descr="An illustration depicting a two-tier client server system. A client such as a laptop sends a request to a server. The server sends its response to the client.">
            <a:extLst>
              <a:ext uri="{FF2B5EF4-FFF2-40B4-BE49-F238E27FC236}">
                <a16:creationId xmlns:a16="http://schemas.microsoft.com/office/drawing/2014/main" id="{3C39B493-F6CE-4B40-9413-32AE0176F085}"/>
              </a:ext>
            </a:extLst>
          </p:cNvPr>
          <p:cNvPicPr>
            <a:picLocks noGrp="1" noChangeAspect="1"/>
          </p:cNvPicPr>
          <p:nvPr>
            <p:ph type="pic" sz="quarter" idx="10"/>
          </p:nvPr>
        </p:nvPicPr>
        <p:blipFill>
          <a:blip r:embed="rId2"/>
          <a:stretch>
            <a:fillRect/>
          </a:stretch>
        </p:blipFill>
        <p:spPr>
          <a:xfrm>
            <a:off x="731519" y="1619557"/>
            <a:ext cx="9560233" cy="30340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4865914"/>
            <a:ext cx="3976406" cy="1012906"/>
          </a:xfrm>
        </p:spPr>
        <p:txBody>
          <a:bodyPr/>
          <a:lstStyle/>
          <a:p>
            <a:r>
              <a:rPr lang="en-US" dirty="0"/>
              <a:t>Figure 1-4 A two-tier client/ server system</a:t>
            </a:r>
          </a:p>
        </p:txBody>
      </p:sp>
    </p:spTree>
    <p:extLst>
      <p:ext uri="{BB962C8B-B14F-4D97-AF65-F5344CB8AC3E}">
        <p14:creationId xmlns:p14="http://schemas.microsoft.com/office/powerpoint/2010/main" val="55875743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3279</Words>
  <Application>Microsoft Office PowerPoint</Application>
  <PresentationFormat>Widescreen</PresentationFormat>
  <Paragraphs>245</Paragraphs>
  <Slides>41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vt:lpstr>
      <vt:lpstr>Calibri</vt:lpstr>
      <vt:lpstr>Courier New</vt:lpstr>
      <vt:lpstr>Helvetica</vt:lpstr>
      <vt:lpstr>Open Sans</vt:lpstr>
      <vt:lpstr>Summer Font</vt:lpstr>
      <vt:lpstr>Office Theme</vt:lpstr>
      <vt:lpstr>JavaScript for Web Warriors, 7e  Chapter 1: Introduction to JavaScript</vt:lpstr>
      <vt:lpstr>Chapter Objectives</vt:lpstr>
      <vt:lpstr>Exploring the JavaScript Language (1 of 11)</vt:lpstr>
      <vt:lpstr>Exploring the JavaScript Language (2 of 11)</vt:lpstr>
      <vt:lpstr>Exploring the JavaScript Language (3 of 11)</vt:lpstr>
      <vt:lpstr>Exploring the JavaScript Language (4 of 11)</vt:lpstr>
      <vt:lpstr>Exploring the JavaScript Language (5 of 11)</vt:lpstr>
      <vt:lpstr>Exploring the JavaScript Language (6 of 11)</vt:lpstr>
      <vt:lpstr>Exploring the JavaScript Language (7 of 11)</vt:lpstr>
      <vt:lpstr>Exploring the JavaScript Language (8 of 11)</vt:lpstr>
      <vt:lpstr>Exploring the JavaScript Language (9 of 11)</vt:lpstr>
      <vt:lpstr>Exploring the JavaScript Language (10 of 11)</vt:lpstr>
      <vt:lpstr>Exploring the JavaScript Language (11 of 11)</vt:lpstr>
      <vt:lpstr>Writing a JavaScript Program (1 of 10)</vt:lpstr>
      <vt:lpstr>Writing a JavaScript Program (2 of 10)</vt:lpstr>
      <vt:lpstr>Writing a JavaScript Program (3 of 10)</vt:lpstr>
      <vt:lpstr>Writing a JavaScript Program (4 of 10)</vt:lpstr>
      <vt:lpstr>Writing a JavaScript Program (5 of 10)</vt:lpstr>
      <vt:lpstr>Writing a JavaScript Program (6 of 10)</vt:lpstr>
      <vt:lpstr>Writing a JavaScript Program (7 of 10)</vt:lpstr>
      <vt:lpstr>Writing a JavaScript Program (8 of 10)</vt:lpstr>
      <vt:lpstr>Writing a JavaScript Program (9 of 10)</vt:lpstr>
      <vt:lpstr>Writing a JavaScript Program (10 of 10)</vt:lpstr>
      <vt:lpstr>Writing Basic JavaScript Code (1 of 3)</vt:lpstr>
      <vt:lpstr>Writing Basic JavaScript Code (2 of 3)</vt:lpstr>
      <vt:lpstr>Writing Basic JavaScript Code (3 of 3)</vt:lpstr>
      <vt:lpstr>Building Expressions with Variables (1 of 2)</vt:lpstr>
      <vt:lpstr>Building Expressions with Variables (2 of 2)</vt:lpstr>
      <vt:lpstr>Understanding Events (1 of 5)</vt:lpstr>
      <vt:lpstr>Understanding Events (2 of 5)</vt:lpstr>
      <vt:lpstr>Understanding Events (3 of 5)</vt:lpstr>
      <vt:lpstr>Understanding Events (4 of 5)</vt:lpstr>
      <vt:lpstr>Understanding Events (5 of 5)</vt:lpstr>
      <vt:lpstr>Structuring JavaScript Code</vt:lpstr>
      <vt:lpstr>Creating a JavaScript Source File (1 of 6)</vt:lpstr>
      <vt:lpstr>Creating a JavaScript Source File (2 of 6)</vt:lpstr>
      <vt:lpstr>Creating a JavaScript Source File (3 of 6)</vt:lpstr>
      <vt:lpstr>Creating a JavaScript Source File (4 of 6)</vt:lpstr>
      <vt:lpstr>Creating a JavaScript Source File (5 of 6)</vt:lpstr>
      <vt:lpstr>Creating a JavaScript Source File (6 of 6)</vt:lpstr>
      <vt:lpstr>Validating Web Pages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2021-06-16T15:59:17Z</dcterms:created>
  <dcterms:modified xsi:type="dcterms:W3CDTF">2022-10-19T19:57:53Z</dcterms:modified>
</cp:coreProperties>
</file>